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4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257" r:id="rId10"/>
    <p:sldId id="258" r:id="rId11"/>
    <p:sldId id="291" r:id="rId12"/>
    <p:sldId id="263" r:id="rId13"/>
    <p:sldId id="264" r:id="rId14"/>
    <p:sldId id="265" r:id="rId15"/>
    <p:sldId id="266" r:id="rId16"/>
    <p:sldId id="268" r:id="rId17"/>
    <p:sldId id="261" r:id="rId18"/>
    <p:sldId id="278" r:id="rId19"/>
    <p:sldId id="274" r:id="rId20"/>
    <p:sldId id="280" r:id="rId21"/>
    <p:sldId id="282" r:id="rId22"/>
    <p:sldId id="283" r:id="rId23"/>
    <p:sldId id="284" r:id="rId24"/>
    <p:sldId id="281" r:id="rId25"/>
    <p:sldId id="288" r:id="rId26"/>
    <p:sldId id="285" r:id="rId27"/>
    <p:sldId id="286" r:id="rId28"/>
    <p:sldId id="259" r:id="rId29"/>
    <p:sldId id="271" r:id="rId30"/>
    <p:sldId id="270" r:id="rId31"/>
    <p:sldId id="275" r:id="rId32"/>
    <p:sldId id="277" r:id="rId33"/>
    <p:sldId id="279" r:id="rId34"/>
    <p:sldId id="276" r:id="rId35"/>
    <p:sldId id="272" r:id="rId36"/>
    <p:sldId id="273" r:id="rId37"/>
    <p:sldId id="269" r:id="rId38"/>
    <p:sldId id="267" r:id="rId39"/>
    <p:sldId id="293" r:id="rId40"/>
    <p:sldId id="292" r:id="rId41"/>
    <p:sldId id="289" r:id="rId42"/>
    <p:sldId id="287" r:id="rId43"/>
    <p:sldId id="290" r:id="rId44"/>
    <p:sldId id="260" r:id="rId45"/>
    <p:sldId id="262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B9D0254-C44E-4B8C-A0BE-C205C34DC6A1}">
          <p14:sldIdLst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257"/>
            <p14:sldId id="258"/>
            <p14:sldId id="291"/>
            <p14:sldId id="263"/>
            <p14:sldId id="264"/>
            <p14:sldId id="265"/>
            <p14:sldId id="266"/>
            <p14:sldId id="268"/>
            <p14:sldId id="261"/>
            <p14:sldId id="278"/>
            <p14:sldId id="274"/>
            <p14:sldId id="280"/>
            <p14:sldId id="282"/>
            <p14:sldId id="283"/>
            <p14:sldId id="284"/>
            <p14:sldId id="281"/>
            <p14:sldId id="288"/>
            <p14:sldId id="285"/>
            <p14:sldId id="286"/>
            <p14:sldId id="259"/>
            <p14:sldId id="271"/>
            <p14:sldId id="270"/>
            <p14:sldId id="275"/>
            <p14:sldId id="277"/>
            <p14:sldId id="279"/>
            <p14:sldId id="276"/>
            <p14:sldId id="272"/>
            <p14:sldId id="273"/>
            <p14:sldId id="269"/>
            <p14:sldId id="267"/>
            <p14:sldId id="293"/>
            <p14:sldId id="292"/>
            <p14:sldId id="289"/>
            <p14:sldId id="287"/>
            <p14:sldId id="290"/>
            <p14:sldId id="260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154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b="1" dirty="0" err="1">
                <a:solidFill>
                  <a:srgbClr val="002060"/>
                </a:solidFill>
              </a:rPr>
              <a:t>Dincolo</a:t>
            </a:r>
            <a:r>
              <a:rPr b="1" dirty="0">
                <a:solidFill>
                  <a:srgbClr val="002060"/>
                </a:solidFill>
              </a:rPr>
              <a:t> de </a:t>
            </a:r>
            <a:r>
              <a:rPr b="1" dirty="0" err="1">
                <a:solidFill>
                  <a:srgbClr val="002060"/>
                </a:solidFill>
              </a:rPr>
              <a:t>Cifre</a:t>
            </a:r>
            <a:r>
              <a:rPr b="1" dirty="0">
                <a:solidFill>
                  <a:srgbClr val="002060"/>
                </a:solidFill>
              </a:rPr>
              <a:t>: Analiza </a:t>
            </a:r>
            <a:r>
              <a:rPr b="1" dirty="0" err="1">
                <a:solidFill>
                  <a:srgbClr val="002060"/>
                </a:solidFill>
              </a:rPr>
              <a:t>Predictiv</a:t>
            </a:r>
            <a:r>
              <a:rPr lang="en-US" b="1" dirty="0" err="1">
                <a:solidFill>
                  <a:srgbClr val="002060"/>
                </a:solidFill>
              </a:rPr>
              <a:t>a</a:t>
            </a:r>
            <a:r>
              <a:rPr b="1" dirty="0">
                <a:solidFill>
                  <a:srgbClr val="002060"/>
                </a:solidFill>
              </a:rPr>
              <a:t> a </a:t>
            </a:r>
            <a:r>
              <a:rPr b="1" dirty="0" err="1">
                <a:solidFill>
                  <a:srgbClr val="002060"/>
                </a:solidFill>
              </a:rPr>
              <a:t>Longevit</a:t>
            </a:r>
            <a:r>
              <a:rPr lang="en-US" b="1" dirty="0" err="1">
                <a:solidFill>
                  <a:srgbClr val="002060"/>
                </a:solidFill>
              </a:rPr>
              <a:t>at</a:t>
            </a:r>
            <a:r>
              <a:rPr b="1" dirty="0" err="1">
                <a:solidFill>
                  <a:srgbClr val="002060"/>
                </a:solidFill>
              </a:rPr>
              <a:t>ii</a:t>
            </a:r>
            <a:r>
              <a:rPr b="1" dirty="0">
                <a:solidFill>
                  <a:srgbClr val="002060"/>
                </a:solidFill>
              </a:rPr>
              <a:t> </a:t>
            </a:r>
            <a:r>
              <a:rPr b="1" dirty="0" err="1">
                <a:solidFill>
                  <a:srgbClr val="002060"/>
                </a:solidFill>
              </a:rPr>
              <a:t>Globale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sz="2000" dirty="0" err="1">
                <a:solidFill>
                  <a:srgbClr val="808080"/>
                </a:solidFill>
              </a:rPr>
              <a:t>Utilizarea</a:t>
            </a:r>
            <a:r>
              <a:rPr sz="2000" dirty="0">
                <a:solidFill>
                  <a:srgbClr val="808080"/>
                </a:solidFill>
              </a:rPr>
              <a:t> Machine Learning (</a:t>
            </a:r>
            <a:r>
              <a:rPr sz="2000" dirty="0" err="1">
                <a:solidFill>
                  <a:srgbClr val="808080"/>
                </a:solidFill>
              </a:rPr>
              <a:t>XGBoost</a:t>
            </a:r>
            <a:r>
              <a:rPr sz="2000" dirty="0">
                <a:solidFill>
                  <a:srgbClr val="808080"/>
                </a:solidFill>
              </a:rPr>
              <a:t> &amp; MLP) </a:t>
            </a:r>
            <a:r>
              <a:rPr sz="2000" dirty="0" err="1">
                <a:solidFill>
                  <a:srgbClr val="808080"/>
                </a:solidFill>
              </a:rPr>
              <a:t>pentru</a:t>
            </a:r>
            <a:r>
              <a:rPr sz="2000" dirty="0">
                <a:solidFill>
                  <a:srgbClr val="808080"/>
                </a:solidFill>
              </a:rPr>
              <a:t> </a:t>
            </a:r>
            <a:r>
              <a:rPr sz="2000" dirty="0" err="1">
                <a:solidFill>
                  <a:srgbClr val="808080"/>
                </a:solidFill>
              </a:rPr>
              <a:t>modelarea</a:t>
            </a:r>
            <a:r>
              <a:rPr sz="2000" dirty="0">
                <a:solidFill>
                  <a:srgbClr val="808080"/>
                </a:solidFill>
              </a:rPr>
              <a:t> </a:t>
            </a:r>
            <a:r>
              <a:rPr sz="2000" dirty="0" err="1">
                <a:solidFill>
                  <a:srgbClr val="808080"/>
                </a:solidFill>
              </a:rPr>
              <a:t>Speran</a:t>
            </a:r>
            <a:r>
              <a:rPr lang="en-US" sz="2000" dirty="0" err="1">
                <a:solidFill>
                  <a:srgbClr val="808080"/>
                </a:solidFill>
              </a:rPr>
              <a:t>t</a:t>
            </a:r>
            <a:r>
              <a:rPr sz="2000" dirty="0" err="1">
                <a:solidFill>
                  <a:srgbClr val="808080"/>
                </a:solidFill>
              </a:rPr>
              <a:t>ei</a:t>
            </a:r>
            <a:r>
              <a:rPr sz="2000" dirty="0">
                <a:solidFill>
                  <a:srgbClr val="808080"/>
                </a:solidFill>
              </a:rPr>
              <a:t> de </a:t>
            </a:r>
            <a:r>
              <a:rPr sz="2000" dirty="0" err="1">
                <a:solidFill>
                  <a:srgbClr val="808080"/>
                </a:solidFill>
              </a:rPr>
              <a:t>Via</a:t>
            </a:r>
            <a:r>
              <a:rPr lang="en-US" sz="2000" dirty="0" err="1">
                <a:solidFill>
                  <a:srgbClr val="808080"/>
                </a:solidFill>
              </a:rPr>
              <a:t>ta</a:t>
            </a:r>
            <a:r>
              <a:rPr sz="2000" dirty="0">
                <a:solidFill>
                  <a:srgbClr val="808080"/>
                </a:solidFill>
              </a:rPr>
              <a:t> (</a:t>
            </a:r>
            <a:r>
              <a:rPr lang="en-US" sz="2000" dirty="0" err="1">
                <a:solidFill>
                  <a:srgbClr val="808080"/>
                </a:solidFill>
              </a:rPr>
              <a:t>serii</a:t>
            </a:r>
            <a:r>
              <a:rPr lang="en-US" sz="2000" dirty="0">
                <a:solidFill>
                  <a:srgbClr val="808080"/>
                </a:solidFill>
              </a:rPr>
              <a:t> </a:t>
            </a:r>
            <a:r>
              <a:rPr lang="en-US" sz="2000" dirty="0" err="1">
                <a:solidFill>
                  <a:srgbClr val="808080"/>
                </a:solidFill>
              </a:rPr>
              <a:t>anuale</a:t>
            </a:r>
            <a:r>
              <a:rPr lang="en-US" sz="2000" dirty="0">
                <a:solidFill>
                  <a:srgbClr val="808080"/>
                </a:solidFill>
              </a:rPr>
              <a:t> </a:t>
            </a:r>
            <a:r>
              <a:rPr sz="2000" dirty="0">
                <a:solidFill>
                  <a:srgbClr val="808080"/>
                </a:solidFill>
              </a:rPr>
              <a:t>2000-2015).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8C03-36F9-AF13-890B-B669A5CB7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59" y="568577"/>
            <a:ext cx="1699829" cy="12323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rgbClr val="002060"/>
                </a:solidFill>
              </a:rPr>
              <a:t>Cur</a:t>
            </a:r>
            <a:r>
              <a:rPr lang="en-US" dirty="0" err="1">
                <a:solidFill>
                  <a:srgbClr val="002060"/>
                </a:solidFill>
              </a:rPr>
              <a:t>at</a:t>
            </a:r>
            <a:r>
              <a:rPr dirty="0" err="1">
                <a:solidFill>
                  <a:srgbClr val="002060"/>
                </a:solidFill>
              </a:rPr>
              <a:t>area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</a:t>
            </a:r>
            <a:r>
              <a:rPr dirty="0" err="1">
                <a:solidFill>
                  <a:srgbClr val="002060"/>
                </a:solidFill>
              </a:rPr>
              <a:t>i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Preg</a:t>
            </a:r>
            <a:r>
              <a:rPr lang="en-US" dirty="0" err="1">
                <a:solidFill>
                  <a:srgbClr val="002060"/>
                </a:solidFill>
              </a:rPr>
              <a:t>a</a:t>
            </a:r>
            <a:r>
              <a:rPr dirty="0" err="1">
                <a:solidFill>
                  <a:srgbClr val="002060"/>
                </a:solidFill>
              </a:rPr>
              <a:t>tirea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Datelor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2000" dirty="0"/>
          </a:p>
          <a:p>
            <a:r>
              <a:rPr sz="2000" dirty="0" err="1"/>
              <a:t>Randuri</a:t>
            </a:r>
            <a:r>
              <a:rPr sz="2000" dirty="0"/>
              <a:t> </a:t>
            </a:r>
            <a:r>
              <a:rPr sz="2000" dirty="0" err="1"/>
              <a:t>ini</a:t>
            </a:r>
            <a:r>
              <a:rPr lang="en-US" sz="2000" dirty="0" err="1"/>
              <a:t>t</a:t>
            </a:r>
            <a:r>
              <a:rPr sz="2000" dirty="0" err="1"/>
              <a:t>iale</a:t>
            </a:r>
            <a:r>
              <a:rPr sz="2000" dirty="0"/>
              <a:t>: 2938</a:t>
            </a:r>
          </a:p>
          <a:p>
            <a:r>
              <a:rPr sz="2000" dirty="0" err="1"/>
              <a:t>Randuri</a:t>
            </a:r>
            <a:r>
              <a:rPr sz="2000" dirty="0"/>
              <a:t> eliminate: 330 (</a:t>
            </a:r>
            <a:r>
              <a:rPr lang="en-US" sz="2000" dirty="0"/>
              <a:t>ta</a:t>
            </a:r>
            <a:r>
              <a:rPr sz="2000" dirty="0"/>
              <a:t>ri cu date </a:t>
            </a:r>
            <a:r>
              <a:rPr sz="2000" dirty="0" err="1"/>
              <a:t>lips</a:t>
            </a:r>
            <a:r>
              <a:rPr lang="en-US" sz="2000" dirty="0" err="1"/>
              <a:t>a</a:t>
            </a:r>
            <a:r>
              <a:rPr sz="2000" dirty="0"/>
              <a:t> </a:t>
            </a:r>
            <a:r>
              <a:rPr sz="2000" dirty="0" err="1"/>
              <a:t>critice</a:t>
            </a:r>
            <a:r>
              <a:rPr sz="2000" dirty="0"/>
              <a:t>).</a:t>
            </a:r>
          </a:p>
          <a:p>
            <a:r>
              <a:rPr sz="2000" dirty="0"/>
              <a:t>Split Temporal: Train (2000-2009), </a:t>
            </a:r>
            <a:r>
              <a:rPr sz="2000" dirty="0" err="1"/>
              <a:t>Validare</a:t>
            </a:r>
            <a:r>
              <a:rPr sz="2000" dirty="0"/>
              <a:t> (2010-2011), Test (2012-2015).</a:t>
            </a:r>
          </a:p>
          <a:p>
            <a:r>
              <a:rPr sz="2000" dirty="0" err="1"/>
              <a:t>Imputare</a:t>
            </a:r>
            <a:r>
              <a:rPr sz="2000" dirty="0"/>
              <a:t>: Media pe </a:t>
            </a:r>
            <a:r>
              <a:rPr sz="2000" dirty="0" err="1"/>
              <a:t>setul</a:t>
            </a:r>
            <a:r>
              <a:rPr sz="2000" dirty="0"/>
              <a:t> de </a:t>
            </a:r>
            <a:r>
              <a:rPr sz="2000" dirty="0" err="1"/>
              <a:t>antrenament</a:t>
            </a:r>
            <a:r>
              <a:rPr sz="2000" dirty="0"/>
              <a:t> (</a:t>
            </a:r>
            <a:r>
              <a:rPr sz="2000" dirty="0" err="1"/>
              <a:t>evitarea</a:t>
            </a:r>
            <a:r>
              <a:rPr sz="2000" dirty="0"/>
              <a:t> data leakage).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599FE3-E1BF-A9DD-6B45-9A58E0E95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754" y="1685993"/>
            <a:ext cx="6559655" cy="452596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766D207-8E9B-3280-322E-552CAD045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dirty="0" err="1">
                <a:solidFill>
                  <a:srgbClr val="002060"/>
                </a:solidFill>
              </a:rPr>
              <a:t>Cur</a:t>
            </a:r>
            <a:r>
              <a:rPr lang="en-US" dirty="0" err="1">
                <a:solidFill>
                  <a:srgbClr val="002060"/>
                </a:solidFill>
              </a:rPr>
              <a:t>at</a:t>
            </a:r>
            <a:r>
              <a:rPr dirty="0" err="1">
                <a:solidFill>
                  <a:srgbClr val="002060"/>
                </a:solidFill>
              </a:rPr>
              <a:t>area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</a:t>
            </a:r>
            <a:r>
              <a:rPr dirty="0" err="1">
                <a:solidFill>
                  <a:srgbClr val="002060"/>
                </a:solidFill>
              </a:rPr>
              <a:t>i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Preg</a:t>
            </a:r>
            <a:r>
              <a:rPr lang="en-US" dirty="0" err="1">
                <a:solidFill>
                  <a:srgbClr val="002060"/>
                </a:solidFill>
              </a:rPr>
              <a:t>a</a:t>
            </a:r>
            <a:r>
              <a:rPr dirty="0" err="1">
                <a:solidFill>
                  <a:srgbClr val="002060"/>
                </a:solidFill>
              </a:rPr>
              <a:t>tirea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Datelor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29C5BA-1A6F-77FD-20C9-F553AD3DB836}"/>
              </a:ext>
            </a:extLst>
          </p:cNvPr>
          <p:cNvSpPr txBox="1"/>
          <p:nvPr/>
        </p:nvSpPr>
        <p:spPr>
          <a:xfrm>
            <a:off x="944302" y="1232972"/>
            <a:ext cx="6072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/>
              <a:t>Corectatarea</a:t>
            </a:r>
            <a:r>
              <a:rPr lang="es-ES" sz="1800" dirty="0"/>
              <a:t> si completare Coloane </a:t>
            </a:r>
            <a:r>
              <a:rPr lang="es-ES" dirty="0"/>
              <a:t>[</a:t>
            </a:r>
            <a:r>
              <a:rPr lang="es-ES" sz="1800" dirty="0"/>
              <a:t>GDP], [</a:t>
            </a:r>
            <a:r>
              <a:rPr lang="es-ES" sz="1800" dirty="0" err="1"/>
              <a:t>Population</a:t>
            </a:r>
            <a:r>
              <a:rPr lang="es-ES" sz="1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02678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2D12F-4150-D97C-6879-B7594332A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D2EC-E265-2FB2-215C-939F27810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>
                <a:solidFill>
                  <a:srgbClr val="002060"/>
                </a:solidFill>
              </a:rPr>
              <a:t>Modelul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XGBoost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</a:t>
            </a:r>
            <a:r>
              <a:rPr dirty="0" err="1">
                <a:solidFill>
                  <a:srgbClr val="002060"/>
                </a:solidFill>
              </a:rPr>
              <a:t>i</a:t>
            </a:r>
            <a:r>
              <a:rPr dirty="0">
                <a:solidFill>
                  <a:srgbClr val="002060"/>
                </a:solidFill>
              </a:rPr>
              <a:t> Random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E9BE4-7318-F102-0587-A9903BCB7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1800" dirty="0"/>
          </a:p>
          <a:p>
            <a:r>
              <a:rPr sz="1800" dirty="0" err="1"/>
              <a:t>Algoritm</a:t>
            </a:r>
            <a:r>
              <a:rPr sz="1800" dirty="0"/>
              <a:t>: </a:t>
            </a:r>
            <a:r>
              <a:rPr sz="1800" dirty="0" err="1"/>
              <a:t>XGBoost</a:t>
            </a:r>
            <a:r>
              <a:rPr sz="1800" dirty="0"/>
              <a:t> (Gradient Boosting </a:t>
            </a:r>
            <a:r>
              <a:rPr sz="1800" dirty="0" err="1"/>
              <a:t>nativ</a:t>
            </a:r>
            <a:r>
              <a:rPr sz="1800" dirty="0"/>
              <a:t>).</a:t>
            </a:r>
          </a:p>
          <a:p>
            <a:r>
              <a:rPr sz="1800" dirty="0" err="1"/>
              <a:t>Optimizare</a:t>
            </a:r>
            <a:r>
              <a:rPr sz="1800" dirty="0"/>
              <a:t>: Random Search (30 </a:t>
            </a:r>
            <a:r>
              <a:rPr sz="1800" dirty="0" err="1"/>
              <a:t>combina</a:t>
            </a:r>
            <a:r>
              <a:rPr lang="en-US" sz="1800" dirty="0" err="1"/>
              <a:t>t</a:t>
            </a:r>
            <a:r>
              <a:rPr sz="1800" dirty="0" err="1"/>
              <a:t>ii</a:t>
            </a:r>
            <a:r>
              <a:rPr sz="1800" dirty="0"/>
              <a:t> de </a:t>
            </a:r>
            <a:r>
              <a:rPr sz="1800" dirty="0" err="1"/>
              <a:t>parametri</a:t>
            </a:r>
            <a:r>
              <a:rPr sz="1800" dirty="0"/>
              <a:t>).</a:t>
            </a:r>
          </a:p>
          <a:p>
            <a:r>
              <a:rPr sz="1800" dirty="0"/>
              <a:t>Early Stopping: </a:t>
            </a:r>
            <a:r>
              <a:rPr sz="1800" dirty="0" err="1"/>
              <a:t>Prevenirea</a:t>
            </a:r>
            <a:r>
              <a:rPr sz="1800" dirty="0"/>
              <a:t> overfitting-</a:t>
            </a:r>
            <a:r>
              <a:rPr sz="1800" dirty="0" err="1"/>
              <a:t>ului</a:t>
            </a:r>
            <a:r>
              <a:rPr sz="1800" dirty="0"/>
              <a:t> (50 </a:t>
            </a:r>
            <a:r>
              <a:rPr sz="1800" dirty="0" err="1"/>
              <a:t>runde</a:t>
            </a:r>
            <a:r>
              <a:rPr sz="1800" dirty="0"/>
              <a:t>).</a:t>
            </a:r>
          </a:p>
          <a:p>
            <a:r>
              <a:rPr sz="1800" dirty="0" err="1"/>
              <a:t>Hiperparametri</a:t>
            </a:r>
            <a:r>
              <a:rPr sz="1800" dirty="0"/>
              <a:t>: Learning rate (eta), </a:t>
            </a:r>
            <a:r>
              <a:rPr sz="1800" dirty="0" err="1"/>
              <a:t>Ad</a:t>
            </a:r>
            <a:r>
              <a:rPr lang="en-US" sz="1800" dirty="0" err="1"/>
              <a:t>a</a:t>
            </a:r>
            <a:r>
              <a:rPr sz="1800" dirty="0" err="1"/>
              <a:t>ncime</a:t>
            </a:r>
            <a:r>
              <a:rPr sz="1800" dirty="0"/>
              <a:t> (</a:t>
            </a:r>
            <a:r>
              <a:rPr sz="1800" dirty="0" err="1"/>
              <a:t>max_depth</a:t>
            </a:r>
            <a:r>
              <a:rPr sz="1800" dirty="0"/>
              <a:t>), Subsample, </a:t>
            </a:r>
            <a:r>
              <a:rPr sz="1800" dirty="0" err="1"/>
              <a:t>Regularizare</a:t>
            </a:r>
            <a:r>
              <a:rPr sz="1800" dirty="0"/>
              <a:t> (Alpha/Lambda).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A5D86-7D7F-AA6E-2AEE-2CCCDE08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23748"/>
            <a:ext cx="7444409" cy="54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19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78919-842D-CEC9-CA02-A3AE92D45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2B6B3-3D92-BB9A-1AA4-5C4107EE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Cur</a:t>
            </a:r>
            <a:r>
              <a:rPr lang="en-US" dirty="0" err="1"/>
              <a:t>at</a:t>
            </a:r>
            <a:r>
              <a:rPr dirty="0" err="1"/>
              <a:t>area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Preg</a:t>
            </a:r>
            <a:r>
              <a:rPr lang="en-US" dirty="0" err="1"/>
              <a:t>a</a:t>
            </a:r>
            <a:r>
              <a:rPr dirty="0" err="1"/>
              <a:t>tirea</a:t>
            </a:r>
            <a:r>
              <a:rPr dirty="0"/>
              <a:t> </a:t>
            </a:r>
            <a:r>
              <a:rPr dirty="0" err="1"/>
              <a:t>Datelor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903C4-F3C5-BDD6-06C9-ADE00998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1282"/>
            <a:ext cx="4283765" cy="581439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/>
              <a:t>-----countries </a:t>
            </a:r>
            <a:r>
              <a:rPr lang="en-US" sz="2800" dirty="0" err="1"/>
              <a:t>unice</a:t>
            </a:r>
            <a:r>
              <a:rPr lang="en-US" sz="2800" dirty="0"/>
              <a:t> </a:t>
            </a:r>
            <a:r>
              <a:rPr lang="en-US" sz="2800" dirty="0" err="1"/>
              <a:t>afectate</a:t>
            </a:r>
            <a:r>
              <a:rPr lang="en-US" sz="2800" dirty="0"/>
              <a:t> -----------</a:t>
            </a:r>
            <a:endParaRPr sz="2800" dirty="0"/>
          </a:p>
          <a:p>
            <a:pPr marL="0" indent="0">
              <a:buNone/>
            </a:pPr>
            <a:r>
              <a:rPr lang="en-US" sz="2800" b="1" dirty="0" err="1"/>
              <a:t>Numar</a:t>
            </a:r>
            <a:r>
              <a:rPr lang="en-US" sz="2800" b="1" dirty="0"/>
              <a:t> countries </a:t>
            </a:r>
            <a:r>
              <a:rPr lang="en-US" sz="2800" b="1" dirty="0" err="1"/>
              <a:t>afectate</a:t>
            </a:r>
            <a:r>
              <a:rPr lang="en-US" sz="2800" b="1" dirty="0"/>
              <a:t>: 30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- Cook Islands</a:t>
            </a:r>
          </a:p>
          <a:p>
            <a:pPr marL="0" indent="0">
              <a:buNone/>
            </a:pPr>
            <a:r>
              <a:rPr lang="en-US" sz="2800" dirty="0"/>
              <a:t>- Cote d'Ivoire</a:t>
            </a:r>
          </a:p>
          <a:p>
            <a:pPr marL="0" indent="0">
              <a:buNone/>
            </a:pPr>
            <a:r>
              <a:rPr lang="en-US" sz="2800" dirty="0"/>
              <a:t>- Czechia</a:t>
            </a:r>
          </a:p>
          <a:p>
            <a:pPr marL="0" indent="0">
              <a:buNone/>
            </a:pPr>
            <a:r>
              <a:rPr lang="en-US" sz="2800" dirty="0"/>
              <a:t>- DP Republic of Korea</a:t>
            </a:r>
          </a:p>
          <a:p>
            <a:pPr marL="0" indent="0">
              <a:buNone/>
            </a:pPr>
            <a:r>
              <a:rPr lang="en-US" sz="2800" dirty="0"/>
              <a:t>- Democratic Republic of the Congo</a:t>
            </a:r>
          </a:p>
          <a:p>
            <a:pPr marL="0" indent="0">
              <a:buNone/>
            </a:pPr>
            <a:r>
              <a:rPr lang="en-US" sz="2800" dirty="0"/>
              <a:t>- Denmark</a:t>
            </a:r>
          </a:p>
          <a:p>
            <a:pPr marL="0" indent="0">
              <a:buNone/>
            </a:pPr>
            <a:r>
              <a:rPr lang="en-US" sz="2800" dirty="0"/>
              <a:t>- Dominica</a:t>
            </a:r>
          </a:p>
          <a:p>
            <a:pPr marL="0" indent="0">
              <a:buNone/>
            </a:pPr>
            <a:r>
              <a:rPr lang="en-US" sz="2800" dirty="0"/>
              <a:t>- Finland</a:t>
            </a:r>
          </a:p>
          <a:p>
            <a:pPr marL="0" indent="0">
              <a:buNone/>
            </a:pPr>
            <a:r>
              <a:rPr lang="en-US" sz="2800" dirty="0"/>
              <a:t>- Hungary</a:t>
            </a:r>
          </a:p>
          <a:p>
            <a:pPr marL="0" indent="0">
              <a:buNone/>
            </a:pPr>
            <a:r>
              <a:rPr lang="en-US" sz="2800" dirty="0"/>
              <a:t>- Iceland</a:t>
            </a:r>
          </a:p>
          <a:p>
            <a:pPr marL="0" indent="0">
              <a:buNone/>
            </a:pPr>
            <a:r>
              <a:rPr lang="en-US" sz="2800" dirty="0"/>
              <a:t>- Japan</a:t>
            </a:r>
          </a:p>
          <a:p>
            <a:pPr marL="0" indent="0">
              <a:buNone/>
            </a:pPr>
            <a:r>
              <a:rPr lang="en-US" sz="2800" dirty="0"/>
              <a:t>- Marshall Islands</a:t>
            </a:r>
          </a:p>
          <a:p>
            <a:pPr marL="0" indent="0">
              <a:buNone/>
            </a:pPr>
            <a:r>
              <a:rPr lang="en-US" sz="2800" dirty="0"/>
              <a:t>- Monaco</a:t>
            </a:r>
          </a:p>
          <a:p>
            <a:pPr marL="0" indent="0">
              <a:buNone/>
            </a:pPr>
            <a:r>
              <a:rPr lang="en-US" sz="2800" dirty="0"/>
              <a:t>- Nauru</a:t>
            </a:r>
          </a:p>
          <a:p>
            <a:endParaRPr lang="en-US" sz="2800" dirty="0"/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33266-83B9-0EFC-19F0-A11B73698A7F}"/>
              </a:ext>
            </a:extLst>
          </p:cNvPr>
          <p:cNvSpPr txBox="1"/>
          <p:nvPr/>
        </p:nvSpPr>
        <p:spPr>
          <a:xfrm>
            <a:off x="4860235" y="2056686"/>
            <a:ext cx="457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- Niue</a:t>
            </a:r>
          </a:p>
          <a:p>
            <a:r>
              <a:rPr lang="en-US" sz="1800" dirty="0"/>
              <a:t>- Norway</a:t>
            </a:r>
          </a:p>
          <a:p>
            <a:r>
              <a:rPr lang="en-US" sz="1800" dirty="0"/>
              <a:t>- Palau</a:t>
            </a:r>
          </a:p>
          <a:p>
            <a:r>
              <a:rPr lang="en-US" sz="1800" dirty="0"/>
              <a:t>- Republic of Korea</a:t>
            </a:r>
          </a:p>
          <a:p>
            <a:r>
              <a:rPr lang="en-US" sz="1800" dirty="0"/>
              <a:t>- Republic of Moldova</a:t>
            </a:r>
          </a:p>
          <a:p>
            <a:r>
              <a:rPr lang="en-US" sz="1800" dirty="0"/>
              <a:t>- Saint Kitts and Nevis</a:t>
            </a:r>
          </a:p>
          <a:p>
            <a:r>
              <a:rPr lang="en-US" sz="1800" dirty="0"/>
              <a:t>- San Marino</a:t>
            </a:r>
          </a:p>
          <a:p>
            <a:r>
              <a:rPr lang="en-US" sz="1800" dirty="0"/>
              <a:t>- Slovenia</a:t>
            </a:r>
          </a:p>
          <a:p>
            <a:r>
              <a:rPr lang="en-US" sz="1800" dirty="0"/>
              <a:t>- Somalia</a:t>
            </a:r>
          </a:p>
          <a:p>
            <a:r>
              <a:rPr lang="en-US" sz="1800" dirty="0"/>
              <a:t>- South Sudan</a:t>
            </a:r>
          </a:p>
          <a:p>
            <a:r>
              <a:rPr lang="en-US" sz="1800" dirty="0"/>
              <a:t>- Sudan</a:t>
            </a:r>
          </a:p>
          <a:p>
            <a:r>
              <a:rPr lang="en-US" sz="1800" dirty="0"/>
              <a:t>- Switzerland</a:t>
            </a:r>
          </a:p>
          <a:p>
            <a:r>
              <a:rPr lang="en-US" sz="1800" dirty="0"/>
              <a:t>- Tuvalu</a:t>
            </a:r>
          </a:p>
          <a:p>
            <a:r>
              <a:rPr lang="en-US" sz="1800" dirty="0"/>
              <a:t>- United Kingdom of Great Britain and Northern Ireland</a:t>
            </a:r>
          </a:p>
          <a:p>
            <a:r>
              <a:rPr lang="en-US" sz="1800" dirty="0"/>
              <a:t>- United Republic of Tanzania</a:t>
            </a:r>
          </a:p>
          <a:p>
            <a:r>
              <a:rPr lang="en-US" sz="1800" dirty="0"/>
              <a:t>- United States of America</a:t>
            </a:r>
          </a:p>
        </p:txBody>
      </p:sp>
    </p:spTree>
    <p:extLst>
      <p:ext uri="{BB962C8B-B14F-4D97-AF65-F5344CB8AC3E}">
        <p14:creationId xmlns:p14="http://schemas.microsoft.com/office/powerpoint/2010/main" val="654955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20902-08B4-B169-DBA6-80211ED46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E019E-1A39-57D1-BD5E-5EE00DC1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rgbClr val="002060"/>
                </a:solidFill>
              </a:rPr>
              <a:t>Cur</a:t>
            </a:r>
            <a:r>
              <a:rPr lang="en-US" dirty="0" err="1">
                <a:solidFill>
                  <a:srgbClr val="002060"/>
                </a:solidFill>
              </a:rPr>
              <a:t>at</a:t>
            </a:r>
            <a:r>
              <a:rPr dirty="0" err="1">
                <a:solidFill>
                  <a:srgbClr val="002060"/>
                </a:solidFill>
              </a:rPr>
              <a:t>area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</a:t>
            </a:r>
            <a:r>
              <a:rPr dirty="0" err="1">
                <a:solidFill>
                  <a:srgbClr val="002060"/>
                </a:solidFill>
              </a:rPr>
              <a:t>i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Preg</a:t>
            </a:r>
            <a:r>
              <a:rPr lang="en-US" dirty="0" err="1">
                <a:solidFill>
                  <a:srgbClr val="002060"/>
                </a:solidFill>
              </a:rPr>
              <a:t>a</a:t>
            </a:r>
            <a:r>
              <a:rPr dirty="0" err="1">
                <a:solidFill>
                  <a:srgbClr val="002060"/>
                </a:solidFill>
              </a:rPr>
              <a:t>tirea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Datelor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B2EF7-212E-5102-D992-D61B7D021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2513"/>
            <a:ext cx="8229600" cy="553609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800" b="1" dirty="0"/>
              <a:t>-------------data cleaned info()---------------</a:t>
            </a:r>
          </a:p>
          <a:p>
            <a:pPr marL="0" indent="0">
              <a:buNone/>
            </a:pPr>
            <a:r>
              <a:rPr lang="en-US" sz="4800" b="1" dirty="0"/>
              <a:t>&lt;class '</a:t>
            </a:r>
            <a:r>
              <a:rPr lang="en-US" sz="4800" b="1" dirty="0" err="1"/>
              <a:t>pandas.core.frame.DataFrame</a:t>
            </a:r>
            <a:r>
              <a:rPr lang="en-US" sz="4800" b="1" dirty="0"/>
              <a:t>'&gt;</a:t>
            </a:r>
          </a:p>
          <a:p>
            <a:pPr marL="0" indent="0">
              <a:buNone/>
            </a:pPr>
            <a:r>
              <a:rPr lang="en-US" sz="4800" b="1" dirty="0"/>
              <a:t>Index: 2608 entries, 0 to 2937</a:t>
            </a:r>
          </a:p>
          <a:p>
            <a:pPr marL="0" indent="0">
              <a:buNone/>
            </a:pPr>
            <a:r>
              <a:rPr lang="en-US" sz="4800" b="1" dirty="0"/>
              <a:t>Data columns (total 22 columns):</a:t>
            </a:r>
          </a:p>
          <a:p>
            <a:pPr marL="0" indent="0">
              <a:buNone/>
            </a:pPr>
            <a:r>
              <a:rPr lang="en-US" sz="4800" b="1" dirty="0"/>
              <a:t> #   Column                           Non-Null Count  </a:t>
            </a:r>
            <a:r>
              <a:rPr lang="en-US" sz="4800" b="1" dirty="0" err="1"/>
              <a:t>Dtype</a:t>
            </a:r>
            <a:r>
              <a:rPr lang="en-US" sz="4800" b="1" dirty="0"/>
              <a:t>  </a:t>
            </a:r>
          </a:p>
          <a:p>
            <a:pPr marL="0" indent="0">
              <a:buNone/>
            </a:pPr>
            <a:r>
              <a:rPr lang="en-US" sz="4800" b="1" dirty="0"/>
              <a:t>---  ------                           --------------  -----  </a:t>
            </a:r>
          </a:p>
          <a:p>
            <a:pPr marL="0" indent="0">
              <a:buNone/>
            </a:pPr>
            <a:r>
              <a:rPr lang="en-US" sz="4800" b="1" dirty="0"/>
              <a:t> 0   Country                          2608 non-null   object </a:t>
            </a:r>
          </a:p>
          <a:p>
            <a:pPr marL="0" indent="0">
              <a:buNone/>
            </a:pPr>
            <a:r>
              <a:rPr lang="en-US" sz="4800" b="1" dirty="0"/>
              <a:t> 1   Year                             2608 non-null   int64  </a:t>
            </a:r>
          </a:p>
          <a:p>
            <a:pPr marL="0" indent="0">
              <a:buNone/>
            </a:pPr>
            <a:r>
              <a:rPr lang="en-US" sz="4800" b="1" dirty="0"/>
              <a:t> 2   Status                           2608 non-null   object </a:t>
            </a:r>
          </a:p>
          <a:p>
            <a:pPr marL="0" indent="0">
              <a:buNone/>
            </a:pPr>
            <a:r>
              <a:rPr lang="en-US" sz="4800" b="1" dirty="0"/>
              <a:t> 3   Life expectancy                  2608 non-null   float64</a:t>
            </a:r>
          </a:p>
          <a:p>
            <a:pPr marL="0" indent="0">
              <a:buNone/>
            </a:pPr>
            <a:r>
              <a:rPr lang="en-US" sz="4800" b="1" dirty="0"/>
              <a:t> 4   Adult Mortality                  2608 non-null   float64</a:t>
            </a:r>
          </a:p>
          <a:p>
            <a:pPr marL="0" indent="0">
              <a:buNone/>
            </a:pPr>
            <a:r>
              <a:rPr lang="en-US" sz="4800" b="1" dirty="0"/>
              <a:t> 5   infant deaths                    2608 non-null   int64  </a:t>
            </a:r>
          </a:p>
          <a:p>
            <a:pPr marL="0" indent="0">
              <a:buNone/>
            </a:pPr>
            <a:r>
              <a:rPr lang="en-US" sz="4800" b="1" dirty="0"/>
              <a:t> 6   Alcohol                          2448 non-null   float64</a:t>
            </a:r>
          </a:p>
          <a:p>
            <a:pPr marL="0" indent="0">
              <a:buNone/>
            </a:pPr>
            <a:r>
              <a:rPr lang="en-US" sz="4800" b="1" dirty="0"/>
              <a:t> 7   percentage expenditure           2608 non-null   float64</a:t>
            </a:r>
          </a:p>
          <a:p>
            <a:pPr marL="0" indent="0">
              <a:buNone/>
            </a:pPr>
            <a:r>
              <a:rPr lang="en-US" sz="4800" b="1" dirty="0"/>
              <a:t> 8   Hepatitis B                      2247 non-null   float64</a:t>
            </a:r>
          </a:p>
          <a:p>
            <a:pPr marL="0" indent="0">
              <a:buNone/>
            </a:pPr>
            <a:r>
              <a:rPr lang="en-US" sz="4800" b="1" dirty="0"/>
              <a:t> 9   Measles                          2608 non-null   int64  </a:t>
            </a:r>
          </a:p>
          <a:p>
            <a:pPr marL="0" indent="0">
              <a:buNone/>
            </a:pPr>
            <a:r>
              <a:rPr lang="en-US" sz="4800" b="1" dirty="0"/>
              <a:t> 10  BMI                              2608 non-null   float64</a:t>
            </a:r>
          </a:p>
          <a:p>
            <a:pPr marL="0" indent="0">
              <a:buNone/>
            </a:pPr>
            <a:r>
              <a:rPr lang="en-US" sz="4800" b="1" dirty="0"/>
              <a:t> 11  under-five deaths                2608 non-null   int64  </a:t>
            </a:r>
          </a:p>
          <a:p>
            <a:pPr marL="0" indent="0">
              <a:buNone/>
            </a:pPr>
            <a:r>
              <a:rPr lang="en-US" sz="4800" b="1" dirty="0"/>
              <a:t> 12  Polio                            2600 non-null   float64</a:t>
            </a:r>
          </a:p>
          <a:p>
            <a:pPr marL="0" indent="0">
              <a:buNone/>
            </a:pPr>
            <a:r>
              <a:rPr lang="en-US" sz="4800" b="1" dirty="0"/>
              <a:t> 13  Total expenditure                2444 non-null   float64</a:t>
            </a:r>
          </a:p>
          <a:p>
            <a:pPr marL="0" indent="0">
              <a:buNone/>
            </a:pPr>
            <a:r>
              <a:rPr lang="en-US" sz="4800" b="1" dirty="0"/>
              <a:t> 14  Diphtheria                       2600 non-null   float64</a:t>
            </a:r>
          </a:p>
          <a:p>
            <a:pPr marL="0" indent="0">
              <a:buNone/>
            </a:pPr>
            <a:r>
              <a:rPr lang="en-US" sz="4800" b="1" dirty="0"/>
              <a:t> 15  HIV/AIDS                         2608 non-null   float64</a:t>
            </a:r>
          </a:p>
          <a:p>
            <a:pPr marL="0" indent="0">
              <a:buNone/>
            </a:pPr>
            <a:r>
              <a:rPr lang="en-US" sz="4800" b="1" dirty="0"/>
              <a:t> 16  </a:t>
            </a:r>
            <a:r>
              <a:rPr lang="en-US" sz="4800" b="1" dirty="0" err="1"/>
              <a:t>GDP_new</a:t>
            </a:r>
            <a:r>
              <a:rPr lang="en-US" sz="4800" b="1" dirty="0"/>
              <a:t>                          2608 non-null   float64</a:t>
            </a:r>
          </a:p>
          <a:p>
            <a:pPr marL="0" indent="0">
              <a:buNone/>
            </a:pPr>
            <a:r>
              <a:rPr lang="en-US" sz="4800" b="1" dirty="0"/>
              <a:t> 17  </a:t>
            </a:r>
            <a:r>
              <a:rPr lang="en-US" sz="4800" b="1" dirty="0" err="1"/>
              <a:t>Population_new</a:t>
            </a:r>
            <a:r>
              <a:rPr lang="en-US" sz="4800" b="1" dirty="0"/>
              <a:t>                   2608 non-null   float64</a:t>
            </a:r>
          </a:p>
          <a:p>
            <a:pPr marL="0" indent="0">
              <a:buNone/>
            </a:pPr>
            <a:r>
              <a:rPr lang="en-US" sz="4800" b="1" dirty="0"/>
              <a:t> 18  thinness  1-19 years             2608 non-null   float64</a:t>
            </a:r>
          </a:p>
          <a:p>
            <a:pPr marL="0" indent="0">
              <a:buNone/>
            </a:pPr>
            <a:r>
              <a:rPr lang="en-US" sz="4800" b="1" dirty="0"/>
              <a:t> 19  thinness 5-9 years               2608 non-null   float64</a:t>
            </a:r>
          </a:p>
          <a:p>
            <a:pPr marL="0" indent="0">
              <a:buNone/>
            </a:pPr>
            <a:r>
              <a:rPr lang="en-US" sz="4800" b="1" dirty="0"/>
              <a:t> 20  Income composition of resources  2608 non-null   float64</a:t>
            </a:r>
          </a:p>
          <a:p>
            <a:pPr marL="0" indent="0">
              <a:buNone/>
            </a:pPr>
            <a:r>
              <a:rPr lang="en-US" sz="4800" b="1" dirty="0"/>
              <a:t> 21  Schooling                        2608 non-null   float64</a:t>
            </a:r>
          </a:p>
          <a:p>
            <a:pPr marL="0" indent="0">
              <a:buNone/>
            </a:pPr>
            <a:r>
              <a:rPr lang="en-US" sz="4800" b="1" dirty="0" err="1"/>
              <a:t>dtypes</a:t>
            </a:r>
            <a:r>
              <a:rPr lang="en-US" sz="4800" b="1" dirty="0"/>
              <a:t>: float64(16), int64(4), object(2)</a:t>
            </a:r>
          </a:p>
          <a:p>
            <a:pPr marL="0" indent="0">
              <a:buNone/>
            </a:pPr>
            <a:r>
              <a:rPr lang="en-US" sz="4800" b="1" dirty="0"/>
              <a:t>memory usage: 468.6+ K</a:t>
            </a:r>
            <a:endParaRPr lang="en-US" sz="4000" b="1" dirty="0"/>
          </a:p>
          <a:p>
            <a:pPr marL="0" indent="0"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46977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A42C2-6FDF-7418-88EA-F749410FE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FF42-10A2-6714-4D6E-720F4F9A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rgbClr val="002060"/>
                </a:solidFill>
              </a:rPr>
              <a:t>Cur</a:t>
            </a:r>
            <a:r>
              <a:rPr lang="en-US" dirty="0" err="1">
                <a:solidFill>
                  <a:srgbClr val="002060"/>
                </a:solidFill>
              </a:rPr>
              <a:t>at</a:t>
            </a:r>
            <a:r>
              <a:rPr dirty="0" err="1">
                <a:solidFill>
                  <a:srgbClr val="002060"/>
                </a:solidFill>
              </a:rPr>
              <a:t>area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</a:t>
            </a:r>
            <a:r>
              <a:rPr dirty="0" err="1">
                <a:solidFill>
                  <a:srgbClr val="002060"/>
                </a:solidFill>
              </a:rPr>
              <a:t>i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Preg</a:t>
            </a:r>
            <a:r>
              <a:rPr lang="en-US" dirty="0" err="1">
                <a:solidFill>
                  <a:srgbClr val="002060"/>
                </a:solidFill>
              </a:rPr>
              <a:t>a</a:t>
            </a:r>
            <a:r>
              <a:rPr dirty="0" err="1">
                <a:solidFill>
                  <a:srgbClr val="002060"/>
                </a:solidFill>
              </a:rPr>
              <a:t>tirea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Datelor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4BFD6-650E-7BA6-A947-38FFA0AA2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---------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rezultate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curatare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data frame---------</a:t>
            </a:r>
          </a:p>
          <a:p>
            <a:pPr marL="0" indent="0">
              <a:buNone/>
            </a:pP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numar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initial de 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randuri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			2938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numar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randuri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sterse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			  330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numar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randuri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ramase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		2608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numar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initial de countries: 		  193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numar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countries 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sterse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			    30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numar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countries 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unice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ramase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	  163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sz="4000" b="1" dirty="0"/>
              <a:t>---------</a:t>
            </a:r>
            <a:r>
              <a:rPr lang="en-US" sz="4000" b="1" dirty="0" err="1"/>
              <a:t>coloane</a:t>
            </a:r>
            <a:r>
              <a:rPr lang="en-US" sz="4000" b="1" dirty="0"/>
              <a:t> </a:t>
            </a:r>
            <a:r>
              <a:rPr lang="en-US" sz="4000" b="1" dirty="0" err="1"/>
              <a:t>ramase</a:t>
            </a:r>
            <a:r>
              <a:rPr lang="en-US" sz="4000" b="1" dirty="0"/>
              <a:t> cu </a:t>
            </a:r>
            <a:r>
              <a:rPr lang="en-US" sz="4000" b="1" dirty="0" err="1"/>
              <a:t>randuri</a:t>
            </a:r>
            <a:r>
              <a:rPr lang="en-US" sz="4000" b="1" dirty="0"/>
              <a:t> </a:t>
            </a:r>
            <a:r>
              <a:rPr lang="en-US" sz="4000" b="1" dirty="0" err="1"/>
              <a:t>nule</a:t>
            </a:r>
            <a:r>
              <a:rPr lang="en-US" sz="4000" b="1" dirty="0"/>
              <a:t> </a:t>
            </a:r>
            <a:r>
              <a:rPr lang="en-US" sz="4000" b="1" dirty="0" err="1"/>
              <a:t>dupa</a:t>
            </a:r>
            <a:r>
              <a:rPr lang="en-US" sz="4000" b="1" dirty="0"/>
              <a:t> </a:t>
            </a:r>
            <a:r>
              <a:rPr lang="en-US" sz="4000" b="1" dirty="0" err="1"/>
              <a:t>curatare</a:t>
            </a:r>
            <a:r>
              <a:rPr lang="en-US" sz="4000" b="1" dirty="0"/>
              <a:t> data frame---------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Alcohol              		160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 B          	361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Polio                  		    8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expenditure    	164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Diphtheria             	    8</a:t>
            </a:r>
          </a:p>
          <a:p>
            <a:pPr marL="0" indent="0">
              <a:buNone/>
            </a:pP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dtype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			     int64</a:t>
            </a:r>
          </a:p>
          <a:p>
            <a:pPr marL="0" indent="0"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06976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6A911-B7E2-23EA-518E-7F2145D71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21BA0-71AE-C9BA-6286-26496688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909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Analiza </a:t>
            </a:r>
            <a:r>
              <a:rPr lang="en-US" dirty="0" err="1">
                <a:solidFill>
                  <a:srgbClr val="002060"/>
                </a:solidFill>
              </a:rPr>
              <a:t>Datelor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0CFDC8-D1AB-6AA1-335F-B2505CC88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023731"/>
            <a:ext cx="8787614" cy="576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98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rgbClr val="002060"/>
                </a:solidFill>
              </a:rPr>
              <a:t>Analiza </a:t>
            </a:r>
            <a:r>
              <a:rPr dirty="0" err="1">
                <a:solidFill>
                  <a:srgbClr val="002060"/>
                </a:solidFill>
              </a:rPr>
              <a:t>Factorilor</a:t>
            </a:r>
            <a:r>
              <a:rPr dirty="0">
                <a:solidFill>
                  <a:srgbClr val="002060"/>
                </a:solidFill>
              </a:rPr>
              <a:t> de </a:t>
            </a:r>
            <a:r>
              <a:rPr dirty="0" err="1">
                <a:solidFill>
                  <a:srgbClr val="002060"/>
                </a:solidFill>
              </a:rPr>
              <a:t>Influen</a:t>
            </a:r>
            <a:r>
              <a:rPr lang="en-US" dirty="0" err="1">
                <a:solidFill>
                  <a:srgbClr val="002060"/>
                </a:solidFill>
              </a:rPr>
              <a:t>ta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590" y="5257800"/>
            <a:ext cx="8130209" cy="1292087"/>
          </a:xfrm>
        </p:spPr>
        <p:txBody>
          <a:bodyPr>
            <a:normAutofit lnSpcReduction="10000"/>
          </a:bodyPr>
          <a:lstStyle/>
          <a:p>
            <a:endParaRPr sz="1400" dirty="0"/>
          </a:p>
          <a:p>
            <a:r>
              <a:rPr sz="1400" dirty="0"/>
              <a:t>HIV/AIDS: Impact major </a:t>
            </a:r>
            <a:r>
              <a:rPr sz="1400" dirty="0" err="1"/>
              <a:t>negativ</a:t>
            </a:r>
            <a:r>
              <a:rPr sz="1400" dirty="0"/>
              <a:t> </a:t>
            </a:r>
            <a:r>
              <a:rPr sz="1400" dirty="0" err="1"/>
              <a:t>asupra</a:t>
            </a:r>
            <a:r>
              <a:rPr sz="1400" dirty="0"/>
              <a:t> </a:t>
            </a:r>
            <a:r>
              <a:rPr sz="1400" dirty="0" err="1"/>
              <a:t>longevit</a:t>
            </a:r>
            <a:r>
              <a:rPr lang="en-US" sz="1400" dirty="0" err="1"/>
              <a:t>at</a:t>
            </a:r>
            <a:r>
              <a:rPr sz="1400" dirty="0" err="1"/>
              <a:t>ii</a:t>
            </a:r>
            <a:r>
              <a:rPr sz="1400" dirty="0"/>
              <a:t>.</a:t>
            </a:r>
          </a:p>
          <a:p>
            <a:r>
              <a:rPr sz="1400" dirty="0" err="1"/>
              <a:t>Mortalitate</a:t>
            </a:r>
            <a:r>
              <a:rPr sz="1400" dirty="0"/>
              <a:t> </a:t>
            </a:r>
            <a:r>
              <a:rPr sz="1400" dirty="0" err="1"/>
              <a:t>Adul</a:t>
            </a:r>
            <a:r>
              <a:rPr lang="en-US" sz="1400" dirty="0" err="1"/>
              <a:t>t</a:t>
            </a:r>
            <a:r>
              <a:rPr sz="1400" dirty="0" err="1"/>
              <a:t>i</a:t>
            </a:r>
            <a:r>
              <a:rPr sz="1400" dirty="0"/>
              <a:t>: </a:t>
            </a:r>
            <a:r>
              <a:rPr sz="1400" dirty="0" err="1"/>
              <a:t>Corela</a:t>
            </a:r>
            <a:r>
              <a:rPr lang="en-US" sz="1400" dirty="0" err="1"/>
              <a:t>t</a:t>
            </a:r>
            <a:r>
              <a:rPr sz="1400" dirty="0" err="1"/>
              <a:t>ie</a:t>
            </a:r>
            <a:r>
              <a:rPr sz="1400" dirty="0"/>
              <a:t> </a:t>
            </a:r>
            <a:r>
              <a:rPr sz="1400" dirty="0" err="1"/>
              <a:t>direct</a:t>
            </a:r>
            <a:r>
              <a:rPr lang="en-US" sz="1400" dirty="0" err="1"/>
              <a:t>a</a:t>
            </a:r>
            <a:r>
              <a:rPr sz="1400" dirty="0"/>
              <a:t> </a:t>
            </a:r>
            <a:r>
              <a:rPr sz="1400" dirty="0" err="1"/>
              <a:t>puternic</a:t>
            </a:r>
            <a:r>
              <a:rPr lang="en-US" sz="1400" dirty="0" err="1"/>
              <a:t>a</a:t>
            </a:r>
            <a:r>
              <a:rPr sz="1400" dirty="0"/>
              <a:t>.</a:t>
            </a:r>
          </a:p>
          <a:p>
            <a:r>
              <a:rPr sz="1400" dirty="0" err="1"/>
              <a:t>Resurse</a:t>
            </a:r>
            <a:r>
              <a:rPr sz="1400" dirty="0"/>
              <a:t> (Income composition): Indicator economic </a:t>
            </a:r>
            <a:r>
              <a:rPr sz="1400" dirty="0" err="1"/>
              <a:t>cheie</a:t>
            </a:r>
            <a:r>
              <a:rPr sz="1400" dirty="0"/>
              <a:t>.</a:t>
            </a:r>
          </a:p>
          <a:p>
            <a:r>
              <a:rPr sz="1400" dirty="0" err="1"/>
              <a:t>Educa</a:t>
            </a:r>
            <a:r>
              <a:rPr lang="en-US" sz="1400" dirty="0" err="1"/>
              <a:t>t</a:t>
            </a:r>
            <a:r>
              <a:rPr sz="1400" dirty="0" err="1"/>
              <a:t>ie</a:t>
            </a:r>
            <a:r>
              <a:rPr sz="1400" dirty="0"/>
              <a:t> (Schooling): Factor social determinant.</a:t>
            </a:r>
          </a:p>
        </p:txBody>
      </p:sp>
      <p:pic>
        <p:nvPicPr>
          <p:cNvPr id="4" name="Picture 3" descr="slide_feat_i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0" y="1143000"/>
            <a:ext cx="784197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16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5B3D-C76D-F4D2-3C61-FB63D014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Analiza </a:t>
            </a:r>
            <a:r>
              <a:rPr lang="en-US" dirty="0" err="1">
                <a:solidFill>
                  <a:srgbClr val="002060"/>
                </a:solidFill>
              </a:rPr>
              <a:t>Datelor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316084-001A-E5CD-08F0-1BF7FD151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357" y="1061021"/>
            <a:ext cx="6837820" cy="572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01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D4139-35DD-BD3F-571B-5FBD3DCE0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52FB4-70C2-E575-3023-F8DBEF9A9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487" y="2330482"/>
            <a:ext cx="8229600" cy="42528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5A9EA0B-CBEF-B560-E6C9-956EA09468AD}"/>
              </a:ext>
            </a:extLst>
          </p:cNvPr>
          <p:cNvSpPr txBox="1">
            <a:spLocks/>
          </p:cNvSpPr>
          <p:nvPr/>
        </p:nvSpPr>
        <p:spPr>
          <a:xfrm>
            <a:off x="301487" y="10640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/>
              <a:t>Clustering  &gt; scop</a:t>
            </a:r>
          </a:p>
          <a:p>
            <a:pPr algn="l"/>
            <a:r>
              <a:rPr lang="en-US" sz="2000" dirty="0"/>
              <a:t>- </a:t>
            </a:r>
            <a:r>
              <a:rPr lang="en-US" sz="2000" dirty="0" err="1"/>
              <a:t>Optimizarea</a:t>
            </a:r>
            <a:r>
              <a:rPr lang="en-US" sz="2000" dirty="0"/>
              <a:t> </a:t>
            </a:r>
            <a:r>
              <a:rPr lang="en-US" sz="2000" dirty="0" err="1"/>
              <a:t>numarului</a:t>
            </a:r>
            <a:r>
              <a:rPr lang="en-US" sz="2000" dirty="0"/>
              <a:t> de </a:t>
            </a:r>
            <a:r>
              <a:rPr lang="en-US" sz="2000" dirty="0" err="1"/>
              <a:t>clustere</a:t>
            </a:r>
            <a:r>
              <a:rPr lang="en-US" sz="2000" dirty="0"/>
              <a:t> </a:t>
            </a:r>
            <a:r>
              <a:rPr lang="en-US" sz="2000" dirty="0" err="1"/>
              <a:t>utilizare</a:t>
            </a:r>
            <a:r>
              <a:rPr lang="en-US" sz="2000" dirty="0"/>
              <a:t> in </a:t>
            </a:r>
            <a:r>
              <a:rPr lang="en-US" sz="2000" dirty="0" err="1"/>
              <a:t>cadrul</a:t>
            </a:r>
            <a:r>
              <a:rPr lang="en-US" sz="2000" dirty="0"/>
              <a:t> </a:t>
            </a:r>
            <a:r>
              <a:rPr lang="en-US" sz="2000" dirty="0" err="1"/>
              <a:t>modelului</a:t>
            </a:r>
            <a:r>
              <a:rPr lang="en-US" sz="2000" dirty="0"/>
              <a:t>, </a:t>
            </a:r>
            <a:r>
              <a:rPr lang="en-US" sz="2000" dirty="0" err="1"/>
              <a:t>pentru</a:t>
            </a:r>
            <a:r>
              <a:rPr lang="en-US" sz="2000" dirty="0"/>
              <a:t> a </a:t>
            </a:r>
            <a:r>
              <a:rPr lang="en-US" sz="2000" dirty="0" err="1"/>
              <a:t>imbunatati</a:t>
            </a:r>
            <a:r>
              <a:rPr lang="en-US" sz="2000" dirty="0"/>
              <a:t> </a:t>
            </a:r>
            <a:r>
              <a:rPr lang="en-US" sz="2000" dirty="0" err="1"/>
              <a:t>performata</a:t>
            </a:r>
            <a:r>
              <a:rPr lang="en-US" sz="2000" dirty="0"/>
              <a:t> </a:t>
            </a:r>
            <a:r>
              <a:rPr lang="en-US" sz="2000" dirty="0" err="1"/>
              <a:t>predictiilor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2797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>
                <a:solidFill>
                  <a:srgbClr val="002060"/>
                </a:solidFill>
                <a:latin typeface="Arial"/>
              </a:rPr>
              <a:t>Obiectivele Proiectului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Misiune</a:t>
            </a:r>
            <a:r>
              <a:rPr lang="en-US" dirty="0" err="1"/>
              <a:t>a</a:t>
            </a:r>
            <a:r>
              <a:rPr dirty="0"/>
              <a:t>: </a:t>
            </a:r>
            <a:r>
              <a:rPr dirty="0" err="1"/>
              <a:t>Transformarea</a:t>
            </a:r>
            <a:r>
              <a:rPr dirty="0"/>
              <a:t> </a:t>
            </a:r>
            <a:r>
              <a:rPr dirty="0" err="1"/>
              <a:t>datelor</a:t>
            </a:r>
            <a:r>
              <a:rPr dirty="0"/>
              <a:t> brute </a:t>
            </a:r>
            <a:r>
              <a:rPr lang="en-US" dirty="0"/>
              <a:t>i</a:t>
            </a:r>
            <a:r>
              <a:rPr dirty="0"/>
              <a:t>n </a:t>
            </a:r>
            <a:r>
              <a:rPr dirty="0" err="1"/>
              <a:t>informa</a:t>
            </a:r>
            <a:r>
              <a:rPr lang="en-US" dirty="0" err="1"/>
              <a:t>t</a:t>
            </a:r>
            <a:r>
              <a:rPr dirty="0" err="1"/>
              <a:t>ii</a:t>
            </a:r>
            <a:r>
              <a:rPr dirty="0"/>
              <a:t> </a:t>
            </a:r>
            <a:r>
              <a:rPr lang="en-US" dirty="0"/>
              <a:t>de impact</a:t>
            </a:r>
            <a:r>
              <a:rPr dirty="0"/>
              <a:t>.</a:t>
            </a:r>
          </a:p>
          <a:p>
            <a:pPr lvl="1"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Identificarea</a:t>
            </a:r>
            <a:r>
              <a:rPr dirty="0"/>
              <a:t> </a:t>
            </a:r>
            <a:r>
              <a:rPr dirty="0" err="1"/>
              <a:t>factorilor</a:t>
            </a:r>
            <a:r>
              <a:rPr dirty="0"/>
              <a:t> de </a:t>
            </a:r>
            <a:r>
              <a:rPr dirty="0" err="1"/>
              <a:t>risc</a:t>
            </a:r>
            <a:r>
              <a:rPr dirty="0"/>
              <a:t> </a:t>
            </a:r>
            <a:r>
              <a:rPr dirty="0" err="1"/>
              <a:t>critici</a:t>
            </a:r>
            <a:r>
              <a:rPr dirty="0"/>
              <a:t> la </a:t>
            </a:r>
            <a:r>
              <a:rPr dirty="0" err="1"/>
              <a:t>nivel</a:t>
            </a:r>
            <a:r>
              <a:rPr dirty="0"/>
              <a:t> global.</a:t>
            </a:r>
          </a:p>
          <a:p>
            <a:pPr lvl="1"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Dezvoltarea</a:t>
            </a:r>
            <a:r>
              <a:rPr dirty="0"/>
              <a:t> </a:t>
            </a:r>
            <a:r>
              <a:rPr dirty="0" err="1"/>
              <a:t>unui</a:t>
            </a:r>
            <a:r>
              <a:rPr dirty="0"/>
              <a:t> model de </a:t>
            </a:r>
            <a:r>
              <a:rPr dirty="0" err="1"/>
              <a:t>prognoz</a:t>
            </a:r>
            <a:r>
              <a:rPr lang="en-US" dirty="0" err="1"/>
              <a:t>a</a:t>
            </a:r>
            <a:r>
              <a:rPr dirty="0"/>
              <a:t> robust (R² &gt; 0.</a:t>
            </a:r>
            <a:r>
              <a:rPr lang="en-US" dirty="0"/>
              <a:t>85</a:t>
            </a:r>
            <a:r>
              <a:rPr dirty="0"/>
              <a:t>).</a:t>
            </a:r>
          </a:p>
          <a:p>
            <a:pPr lvl="1"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/>
              <a:t>Analiza </a:t>
            </a:r>
            <a:r>
              <a:rPr dirty="0" err="1"/>
              <a:t>impactului</a:t>
            </a:r>
            <a:r>
              <a:rPr dirty="0"/>
              <a:t> socio-economic </a:t>
            </a:r>
            <a:r>
              <a:rPr dirty="0" err="1"/>
              <a:t>asupra</a:t>
            </a:r>
            <a:r>
              <a:rPr dirty="0"/>
              <a:t> </a:t>
            </a:r>
            <a:r>
              <a:rPr dirty="0" err="1"/>
              <a:t>s</a:t>
            </a:r>
            <a:r>
              <a:rPr lang="en-US" dirty="0" err="1"/>
              <a:t>a</a:t>
            </a:r>
            <a:r>
              <a:rPr dirty="0" err="1"/>
              <a:t>n</a:t>
            </a:r>
            <a:r>
              <a:rPr lang="en-US" dirty="0" err="1"/>
              <a:t>a</a:t>
            </a:r>
            <a:r>
              <a:rPr dirty="0" err="1"/>
              <a:t>t</a:t>
            </a:r>
            <a:r>
              <a:rPr lang="en-US" dirty="0" err="1"/>
              <a:t>at</a:t>
            </a:r>
            <a:r>
              <a:rPr dirty="0" err="1"/>
              <a:t>ii</a:t>
            </a:r>
            <a:r>
              <a:rPr dirty="0"/>
              <a:t> </a:t>
            </a:r>
            <a:r>
              <a:rPr dirty="0" err="1"/>
              <a:t>publice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D4A9F-58BC-A3EB-A126-1399F7BE8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DCC1AD-5940-1F75-3ED0-3B2BB7051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1" y="1150588"/>
            <a:ext cx="6718852" cy="2366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391503-9764-8269-5A74-3184A7E67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0" y="3654192"/>
            <a:ext cx="6619463" cy="271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86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D7651-DA90-9004-54D7-7DB7EF3F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1ACFA-5E0E-A3AC-F679-61BA2DD96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532" y="1600200"/>
            <a:ext cx="771893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0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8BCAD-79F0-D651-B820-593F1000F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7FBA5F-F477-1C35-007B-9F69720BF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915" y="1167476"/>
            <a:ext cx="6644050" cy="50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30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6E3BA-9528-445D-0323-220C58A76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DA78C3-E57A-88DD-4DD6-AF661DE64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30662"/>
            <a:ext cx="8899498" cy="372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38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FDA6B-D99F-9A45-BEEF-1350C0A7E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Clustering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E0C3ED-F1DE-7383-3E43-416AF8179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98749"/>
            <a:ext cx="8229600" cy="21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23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47DFD-24B7-3E8E-DB8F-BEC3F42C3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F6AED-E827-143B-CA6F-4DB9850D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BF430E-1A1F-15FD-2843-B7962CC1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4" y="983975"/>
            <a:ext cx="8229600" cy="52677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Concluzii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5D061-CC97-6D7B-390C-296FE001B834}"/>
              </a:ext>
            </a:extLst>
          </p:cNvPr>
          <p:cNvSpPr txBox="1"/>
          <p:nvPr/>
        </p:nvSpPr>
        <p:spPr>
          <a:xfrm>
            <a:off x="288235" y="1510749"/>
            <a:ext cx="869673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sz="1800" dirty="0" err="1"/>
              <a:t>Utilizarea</a:t>
            </a:r>
            <a:r>
              <a:rPr lang="en-US" sz="1800" dirty="0"/>
              <a:t> </a:t>
            </a:r>
            <a:r>
              <a:rPr lang="en-US" sz="1800" dirty="0" err="1"/>
              <a:t>clusteringului</a:t>
            </a:r>
            <a:r>
              <a:rPr lang="en-US" sz="1800" dirty="0"/>
              <a:t> duce de </a:t>
            </a:r>
            <a:r>
              <a:rPr lang="en-US" sz="1800" dirty="0" err="1"/>
              <a:t>fiecare</a:t>
            </a:r>
            <a:r>
              <a:rPr lang="en-US" sz="1800" dirty="0"/>
              <a:t> data la o </a:t>
            </a:r>
            <a:r>
              <a:rPr lang="en-US" sz="1800" dirty="0" err="1"/>
              <a:t>performata</a:t>
            </a:r>
            <a:r>
              <a:rPr lang="en-US" sz="1800" dirty="0"/>
              <a:t> </a:t>
            </a:r>
            <a:r>
              <a:rPr lang="en-US" sz="1800" dirty="0" err="1"/>
              <a:t>mai</a:t>
            </a:r>
            <a:r>
              <a:rPr lang="en-US" sz="1800" dirty="0"/>
              <a:t> </a:t>
            </a:r>
            <a:r>
              <a:rPr lang="en-US" sz="1800" dirty="0" err="1"/>
              <a:t>scazuta</a:t>
            </a:r>
            <a:r>
              <a:rPr lang="en-US" sz="1800" dirty="0"/>
              <a:t>, </a:t>
            </a:r>
            <a:r>
              <a:rPr lang="en-US" sz="1800" dirty="0" err="1"/>
              <a:t>datorita</a:t>
            </a:r>
            <a:r>
              <a:rPr lang="en-US" sz="1800" dirty="0"/>
              <a:t> </a:t>
            </a:r>
            <a:r>
              <a:rPr lang="en-US" sz="1800" dirty="0" err="1"/>
              <a:t>overfittingului</a:t>
            </a:r>
            <a:endParaRPr lang="en-US" dirty="0"/>
          </a:p>
          <a:p>
            <a:pPr marL="342900" indent="-342900" algn="l">
              <a:buFontTx/>
              <a:buChar char="-"/>
            </a:pPr>
            <a:r>
              <a:rPr lang="en-US" sz="1800" dirty="0"/>
              <a:t>China = outlier </a:t>
            </a:r>
            <a:r>
              <a:rPr lang="en-US" sz="1800" dirty="0" err="1"/>
              <a:t>masiv</a:t>
            </a:r>
            <a:r>
              <a:rPr lang="en-US" sz="1800" dirty="0"/>
              <a:t> pe </a:t>
            </a:r>
            <a:r>
              <a:rPr lang="en-US" sz="1800" dirty="0" err="1"/>
              <a:t>variabilele</a:t>
            </a:r>
            <a:r>
              <a:rPr lang="en-US" sz="1800" dirty="0"/>
              <a:t> "scale-sensitive" - </a:t>
            </a:r>
            <a:r>
              <a:rPr lang="en-US" dirty="0" err="1"/>
              <a:t>v</a:t>
            </a:r>
            <a:r>
              <a:rPr lang="en-US" sz="1800" dirty="0" err="1"/>
              <a:t>alorile</a:t>
            </a:r>
            <a:r>
              <a:rPr lang="en-US" sz="1800" dirty="0"/>
              <a:t> </a:t>
            </a:r>
            <a:r>
              <a:rPr lang="en-US" sz="1800" dirty="0" err="1"/>
              <a:t>foarte</a:t>
            </a:r>
            <a:r>
              <a:rPr lang="en-US" sz="1800" dirty="0"/>
              <a:t> </a:t>
            </a:r>
            <a:r>
              <a:rPr lang="en-US" sz="1800" dirty="0" err="1"/>
              <a:t>mari</a:t>
            </a:r>
            <a:r>
              <a:rPr lang="en-US" sz="1800" dirty="0"/>
              <a:t> ale life expectancy </a:t>
            </a:r>
            <a:r>
              <a:rPr lang="en-US" sz="1800" dirty="0" err="1"/>
              <a:t>pentru</a:t>
            </a:r>
            <a:r>
              <a:rPr lang="en-US" sz="1800" dirty="0"/>
              <a:t> China apar </a:t>
            </a:r>
            <a:r>
              <a:rPr lang="en-US" sz="1800" dirty="0" err="1"/>
              <a:t>dintr</a:t>
            </a:r>
            <a:r>
              <a:rPr lang="en-US" sz="1800" dirty="0"/>
              <a:t>-o </a:t>
            </a:r>
            <a:r>
              <a:rPr lang="en-US" sz="1800" dirty="0" err="1"/>
              <a:t>combinatie</a:t>
            </a:r>
            <a:r>
              <a:rPr lang="en-US" sz="1800" dirty="0"/>
              <a:t> de </a:t>
            </a:r>
            <a:r>
              <a:rPr lang="en-US" sz="1800" dirty="0" err="1"/>
              <a:t>efecte</a:t>
            </a:r>
            <a:r>
              <a:rPr lang="en-US" sz="1800" dirty="0"/>
              <a:t> </a:t>
            </a:r>
            <a:r>
              <a:rPr lang="en-US" sz="1800" dirty="0" err="1"/>
              <a:t>structurale</a:t>
            </a:r>
            <a:r>
              <a:rPr lang="en-US" sz="1800" dirty="0"/>
              <a:t> din date </a:t>
            </a:r>
            <a:r>
              <a:rPr lang="en-US" dirty="0" err="1"/>
              <a:t>si</a:t>
            </a:r>
            <a:r>
              <a:rPr lang="en-US" sz="1800" dirty="0"/>
              <a:t> model: Population </a:t>
            </a:r>
            <a:r>
              <a:rPr lang="en-US" sz="1800" dirty="0" err="1"/>
              <a:t>extrem</a:t>
            </a:r>
            <a:r>
              <a:rPr lang="en-US" sz="1800" dirty="0"/>
              <a:t> de mare, GDP total </a:t>
            </a:r>
            <a:r>
              <a:rPr lang="en-US" sz="1800" dirty="0" err="1"/>
              <a:t>foarte</a:t>
            </a:r>
            <a:r>
              <a:rPr lang="en-US" sz="1800" dirty="0"/>
              <a:t> mare, </a:t>
            </a:r>
            <a:r>
              <a:rPr lang="en-US" sz="1800" dirty="0" err="1"/>
              <a:t>valori</a:t>
            </a:r>
            <a:r>
              <a:rPr lang="en-US" sz="1800" dirty="0"/>
              <a:t> </a:t>
            </a:r>
            <a:r>
              <a:rPr lang="en-US" sz="1800" dirty="0" err="1"/>
              <a:t>mari</a:t>
            </a:r>
            <a:r>
              <a:rPr lang="en-US" sz="1800" dirty="0"/>
              <a:t>/</a:t>
            </a:r>
            <a:r>
              <a:rPr lang="en-US" sz="1800" dirty="0" err="1"/>
              <a:t>atipice</a:t>
            </a:r>
            <a:r>
              <a:rPr lang="en-US" sz="1800" dirty="0"/>
              <a:t> la Measles, under-five deaths, BMI, etc.; cu </a:t>
            </a:r>
            <a:r>
              <a:rPr lang="en-US" sz="1800" dirty="0" err="1"/>
              <a:t>utilizarea</a:t>
            </a:r>
            <a:r>
              <a:rPr lang="en-US" sz="1800" dirty="0"/>
              <a:t> `</a:t>
            </a:r>
            <a:r>
              <a:rPr lang="en-US" sz="1800" dirty="0" err="1"/>
              <a:t>StandardScaler</a:t>
            </a:r>
            <a:r>
              <a:rPr lang="en-US" sz="1800" dirty="0"/>
              <a:t>`, </a:t>
            </a:r>
            <a:r>
              <a:rPr lang="en-US" sz="1800" dirty="0" err="1"/>
              <a:t>problema</a:t>
            </a:r>
            <a:r>
              <a:rPr lang="en-US" sz="1800" dirty="0"/>
              <a:t> </a:t>
            </a:r>
            <a:r>
              <a:rPr lang="en-US" sz="1800" dirty="0" err="1"/>
              <a:t>ramane</a:t>
            </a:r>
            <a:r>
              <a:rPr lang="en-US" dirty="0"/>
              <a:t>; fix: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	log1p pe: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 Population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 GDP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 Measles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 under-five deaths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RobustScaler</a:t>
            </a:r>
            <a:r>
              <a:rPr lang="en-US" dirty="0"/>
              <a:t> in loc de </a:t>
            </a:r>
            <a:r>
              <a:rPr lang="en-US" dirty="0" err="1"/>
              <a:t>StandardScaler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Sau </a:t>
            </a:r>
            <a:r>
              <a:rPr lang="en-US" dirty="0" err="1"/>
              <a:t>atributul</a:t>
            </a:r>
            <a:r>
              <a:rPr lang="en-US" dirty="0"/>
              <a:t> ‘Country’ embedded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Sau </a:t>
            </a:r>
            <a:r>
              <a:rPr lang="en-US" dirty="0" err="1"/>
              <a:t>utilizarea</a:t>
            </a:r>
            <a:r>
              <a:rPr lang="en-US" dirty="0"/>
              <a:t> XGBOOST (</a:t>
            </a:r>
            <a:r>
              <a:rPr lang="en-US" dirty="0" err="1"/>
              <a:t>XGBoost</a:t>
            </a:r>
            <a:r>
              <a:rPr lang="en-US" dirty="0"/>
              <a:t> „</a:t>
            </a:r>
            <a:r>
              <a:rPr lang="en-US" dirty="0" err="1"/>
              <a:t>inchide</a:t>
            </a:r>
            <a:r>
              <a:rPr lang="en-US" dirty="0"/>
              <a:t>" China </a:t>
            </a:r>
            <a:r>
              <a:rPr lang="en-US" dirty="0" err="1"/>
              <a:t>intr</a:t>
            </a:r>
            <a:r>
              <a:rPr lang="en-US" dirty="0"/>
              <a:t>-o zona </a:t>
            </a:r>
            <a:r>
              <a:rPr lang="en-US" dirty="0" err="1"/>
              <a:t>sigura</a:t>
            </a:r>
            <a:r>
              <a:rPr lang="en-US" dirty="0"/>
              <a:t> a </a:t>
            </a:r>
            <a:r>
              <a:rPr lang="en-US" dirty="0" err="1"/>
              <a:t>datasetului</a:t>
            </a:r>
            <a:r>
              <a:rPr lang="en-US" dirty="0"/>
              <a:t>, MLP </a:t>
            </a:r>
            <a:r>
              <a:rPr lang="en-US" dirty="0" err="1"/>
              <a:t>incearca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extrapoleze</a:t>
            </a:r>
            <a:r>
              <a:rPr lang="en-US" dirty="0"/>
              <a:t> </a:t>
            </a:r>
            <a:r>
              <a:rPr lang="en-US" dirty="0" err="1"/>
              <a:t>continuu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explodeaza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Tx/>
              <a:buChar char="-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3041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7133E-DED5-642E-BBC2-731D47EC4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81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8B34CD-B8D4-93FA-9539-7DFC50FB1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334" y="1858617"/>
            <a:ext cx="7112066" cy="49993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8513AE-36B1-7CC9-E061-79AA9F1BB3F4}"/>
              </a:ext>
            </a:extLst>
          </p:cNvPr>
          <p:cNvSpPr txBox="1"/>
          <p:nvPr/>
        </p:nvSpPr>
        <p:spPr>
          <a:xfrm>
            <a:off x="288235" y="1077576"/>
            <a:ext cx="87066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err="1">
                <a:latin typeface="JetBrains Mono"/>
              </a:rPr>
              <a:t>Economie</a:t>
            </a:r>
            <a:r>
              <a:rPr lang="en-US" sz="1800" dirty="0">
                <a:effectLst/>
                <a:latin typeface="JetBrains Mono"/>
              </a:rPr>
              <a:t>= ['GDP', 'percentage expenditure', 'Total expenditure’]</a:t>
            </a:r>
            <a:br>
              <a:rPr lang="en-US" sz="1800" dirty="0">
                <a:effectLst/>
                <a:latin typeface="JetBrains Mono"/>
              </a:rPr>
            </a:br>
            <a:r>
              <a:rPr lang="en-US" dirty="0" err="1">
                <a:latin typeface="JetBrains Mono"/>
              </a:rPr>
              <a:t>Sanatate</a:t>
            </a:r>
            <a:r>
              <a:rPr lang="en-US" sz="1800" dirty="0">
                <a:effectLst/>
                <a:latin typeface="JetBrains Mono"/>
              </a:rPr>
              <a:t> = ['BMI', 'under-five deaths', 'Hepatitis B', 'Diphtheria', 'HIV/AIDS', 'Polio’]</a:t>
            </a:r>
            <a:br>
              <a:rPr lang="en-US" sz="1800" dirty="0">
                <a:effectLst/>
                <a:latin typeface="JetBrains Mono"/>
              </a:rPr>
            </a:br>
            <a:r>
              <a:rPr lang="en-US" sz="1800" dirty="0" err="1">
                <a:effectLst/>
                <a:latin typeface="JetBrains Mono"/>
              </a:rPr>
              <a:t>Scolarizare</a:t>
            </a:r>
            <a:r>
              <a:rPr lang="en-US" sz="1800" dirty="0">
                <a:effectLst/>
                <a:latin typeface="JetBrains Mono"/>
              </a:rPr>
              <a:t>= ['Schooling', 'Income composition of resources']</a:t>
            </a:r>
          </a:p>
        </p:txBody>
      </p:sp>
    </p:spTree>
    <p:extLst>
      <p:ext uri="{BB962C8B-B14F-4D97-AF65-F5344CB8AC3E}">
        <p14:creationId xmlns:p14="http://schemas.microsoft.com/office/powerpoint/2010/main" val="2850164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A6417-2B0A-70BF-E629-7BA11CF4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452"/>
            <a:ext cx="8229600" cy="9442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Clustering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5647BD-4CCA-0D8E-8AEE-EDC601B8F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82148"/>
            <a:ext cx="8969808" cy="47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48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B. </a:t>
            </a:r>
            <a:r>
              <a:rPr lang="en-US" dirty="0" err="1">
                <a:solidFill>
                  <a:srgbClr val="002060"/>
                </a:solidFill>
              </a:rPr>
              <a:t>X_train</a:t>
            </a:r>
            <a:r>
              <a:rPr lang="en-US" dirty="0">
                <a:solidFill>
                  <a:srgbClr val="002060"/>
                </a:solidFill>
              </a:rPr>
              <a:t> vs </a:t>
            </a:r>
            <a:r>
              <a:rPr lang="en-US" dirty="0" err="1">
                <a:solidFill>
                  <a:srgbClr val="002060"/>
                </a:solidFill>
              </a:rPr>
              <a:t>X_test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50B77A4-794D-E032-B1A1-9E3028581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95" y="1542911"/>
            <a:ext cx="5197290" cy="336833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D03EA-358B-47F1-5BDE-32E0874E5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70D5-7CB1-4F1E-67D2-A1378BDA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B. </a:t>
            </a:r>
            <a:r>
              <a:rPr dirty="0" err="1">
                <a:solidFill>
                  <a:srgbClr val="002060"/>
                </a:solidFill>
              </a:rPr>
              <a:t>XGBoost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vs Keras MLP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B12969-2AD0-D8F4-3DB7-DF962121A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426" y="1431140"/>
            <a:ext cx="4172532" cy="30764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EE107F-8E4B-E725-6F09-03E66DD87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26" y="4351796"/>
            <a:ext cx="2790991" cy="23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3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 dirty="0" err="1">
                <a:solidFill>
                  <a:srgbClr val="002060"/>
                </a:solidFill>
                <a:latin typeface="Arial"/>
              </a:rPr>
              <a:t>Arhitectura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 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Datelor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Arial"/>
              </a:rPr>
              <a:t>s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i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/>
              <a:t>Surs</a:t>
            </a:r>
            <a:r>
              <a:rPr lang="en-US" dirty="0"/>
              <a:t>a</a:t>
            </a:r>
            <a:r>
              <a:rPr dirty="0"/>
              <a:t> Date: </a:t>
            </a:r>
            <a:r>
              <a:rPr dirty="0" err="1"/>
              <a:t>Serii</a:t>
            </a:r>
            <a:r>
              <a:rPr dirty="0"/>
              <a:t> </a:t>
            </a:r>
            <a:r>
              <a:rPr dirty="0" err="1"/>
              <a:t>anuale</a:t>
            </a:r>
            <a:r>
              <a:rPr dirty="0"/>
              <a:t> </a:t>
            </a:r>
            <a:r>
              <a:rPr dirty="0" err="1"/>
              <a:t>globale</a:t>
            </a:r>
            <a:r>
              <a:rPr dirty="0"/>
              <a:t> (2000-2015), </a:t>
            </a:r>
            <a:r>
              <a:rPr dirty="0" err="1"/>
              <a:t>acoperind</a:t>
            </a:r>
            <a:r>
              <a:rPr dirty="0"/>
              <a:t> </a:t>
            </a:r>
            <a:r>
              <a:rPr dirty="0" err="1"/>
              <a:t>peste</a:t>
            </a:r>
            <a:r>
              <a:rPr dirty="0"/>
              <a:t> 160 de </a:t>
            </a:r>
            <a:r>
              <a:rPr lang="en-US" dirty="0"/>
              <a:t>ta</a:t>
            </a:r>
            <a:r>
              <a:rPr dirty="0"/>
              <a:t>ri.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Rafinare</a:t>
            </a:r>
            <a:r>
              <a:rPr dirty="0"/>
              <a:t> (Data Cleaning): </a:t>
            </a:r>
            <a:r>
              <a:rPr dirty="0" err="1"/>
              <a:t>Eliminarea</a:t>
            </a:r>
            <a:r>
              <a:rPr dirty="0"/>
              <a:t> a 330 </a:t>
            </a:r>
            <a:r>
              <a:rPr dirty="0" err="1"/>
              <a:t>r</a:t>
            </a:r>
            <a:r>
              <a:rPr lang="en-US" dirty="0" err="1"/>
              <a:t>a</a:t>
            </a:r>
            <a:r>
              <a:rPr dirty="0" err="1"/>
              <a:t>nduri</a:t>
            </a:r>
            <a:r>
              <a:rPr dirty="0"/>
              <a:t> cu date </a:t>
            </a:r>
            <a:r>
              <a:rPr dirty="0" err="1"/>
              <a:t>lips</a:t>
            </a:r>
            <a:r>
              <a:rPr lang="en-US" dirty="0" err="1"/>
              <a:t>a</a:t>
            </a:r>
            <a:r>
              <a:rPr dirty="0"/>
              <a:t> </a:t>
            </a:r>
            <a:r>
              <a:rPr dirty="0" err="1"/>
              <a:t>critice</a:t>
            </a:r>
            <a:r>
              <a:rPr dirty="0"/>
              <a:t>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lang="en-US" dirty="0"/>
              <a:t>Engineering</a:t>
            </a:r>
            <a:r>
              <a:rPr dirty="0"/>
              <a:t>: </a:t>
            </a:r>
            <a:r>
              <a:rPr dirty="0" err="1"/>
              <a:t>Imput</a:t>
            </a:r>
            <a:r>
              <a:rPr dirty="0"/>
              <a:t> </a:t>
            </a:r>
            <a:r>
              <a:rPr dirty="0" err="1"/>
              <a:t>bazat</a:t>
            </a:r>
            <a:r>
              <a:rPr dirty="0"/>
              <a:t> pe media </a:t>
            </a:r>
            <a:r>
              <a:rPr dirty="0" err="1"/>
              <a:t>setului</a:t>
            </a:r>
            <a:r>
              <a:rPr dirty="0"/>
              <a:t> de </a:t>
            </a:r>
            <a:r>
              <a:rPr dirty="0" err="1"/>
              <a:t>antrenament</a:t>
            </a:r>
            <a:r>
              <a:rPr dirty="0"/>
              <a:t>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Normalizare</a:t>
            </a:r>
            <a:r>
              <a:rPr dirty="0"/>
              <a:t>: </a:t>
            </a:r>
            <a:r>
              <a:rPr dirty="0" err="1"/>
              <a:t>Corec</a:t>
            </a:r>
            <a:r>
              <a:rPr lang="en-US" dirty="0" err="1"/>
              <a:t>t</a:t>
            </a:r>
            <a:r>
              <a:rPr dirty="0" err="1"/>
              <a:t>ii</a:t>
            </a:r>
            <a:r>
              <a:rPr dirty="0"/>
              <a:t> de scal</a:t>
            </a:r>
            <a:r>
              <a:rPr lang="en-US" dirty="0"/>
              <a:t>a</a:t>
            </a:r>
            <a:r>
              <a:rPr dirty="0"/>
              <a:t> </a:t>
            </a:r>
            <a:r>
              <a:rPr dirty="0" err="1"/>
              <a:t>pentru</a:t>
            </a:r>
            <a:r>
              <a:rPr dirty="0"/>
              <a:t> </a:t>
            </a:r>
            <a:r>
              <a:rPr dirty="0" err="1"/>
              <a:t>indicatorii</a:t>
            </a:r>
            <a:r>
              <a:rPr dirty="0"/>
              <a:t> GDP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Popula</a:t>
            </a:r>
            <a:r>
              <a:rPr lang="en-US" dirty="0" err="1"/>
              <a:t>t</a:t>
            </a:r>
            <a:r>
              <a:rPr dirty="0" err="1"/>
              <a:t>ie</a:t>
            </a:r>
            <a:r>
              <a:rPr lang="en-US" dirty="0"/>
              <a:t>, </a:t>
            </a:r>
            <a:r>
              <a:rPr lang="en-US" dirty="0" err="1"/>
              <a:t>adaugare</a:t>
            </a:r>
            <a:r>
              <a:rPr lang="en-US" dirty="0"/>
              <a:t> </a:t>
            </a:r>
            <a:r>
              <a:rPr lang="en-US" dirty="0" err="1"/>
              <a:t>zerouri</a:t>
            </a:r>
            <a:r>
              <a:rPr lang="en-US" dirty="0"/>
              <a:t>/</a:t>
            </a:r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mediene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anumite</a:t>
            </a:r>
            <a:r>
              <a:rPr lang="en-US" dirty="0"/>
              <a:t> </a:t>
            </a:r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nule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33DBA-AE5A-A5E9-C619-B0C699ACC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2A8DD-FC01-2604-66EB-FB1AE230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B. </a:t>
            </a:r>
            <a:r>
              <a:rPr dirty="0" err="1">
                <a:solidFill>
                  <a:srgbClr val="002060"/>
                </a:solidFill>
              </a:rPr>
              <a:t>XGBoost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vs Keras MLP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C67862-8C8D-A04B-BB1D-4482722F7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476" y="1603655"/>
            <a:ext cx="5845047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02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312A6-A8CC-A3EA-E317-F1AFE4EB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2060"/>
                </a:solidFill>
              </a:rPr>
              <a:t>XGBoost</a:t>
            </a:r>
            <a:r>
              <a:rPr lang="en-US" dirty="0">
                <a:solidFill>
                  <a:srgbClr val="002060"/>
                </a:solidFill>
              </a:rPr>
              <a:t> vs Keras MLP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155CCD-6BF2-86D2-E2CC-A626A8BB2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26462"/>
            <a:ext cx="8229600" cy="3473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95C6C4-6D92-34F5-C8B1-39B567BA502C}"/>
              </a:ext>
            </a:extLst>
          </p:cNvPr>
          <p:cNvSpPr txBox="1"/>
          <p:nvPr/>
        </p:nvSpPr>
        <p:spPr>
          <a:xfrm>
            <a:off x="2286000" y="15716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800" dirty="0">
                <a:effectLst/>
                <a:latin typeface="JetBrains Mono"/>
              </a:rPr>
              <a:t>Keras vs XGBoost valorii reale si predictii</a:t>
            </a:r>
          </a:p>
        </p:txBody>
      </p:sp>
    </p:spTree>
    <p:extLst>
      <p:ext uri="{BB962C8B-B14F-4D97-AF65-F5344CB8AC3E}">
        <p14:creationId xmlns:p14="http://schemas.microsoft.com/office/powerpoint/2010/main" val="1219164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21ED4-4AB3-689F-A3D8-4A43970F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2060"/>
                </a:solidFill>
              </a:rPr>
              <a:t>XGBoost</a:t>
            </a:r>
            <a:r>
              <a:rPr lang="en-US" dirty="0">
                <a:solidFill>
                  <a:srgbClr val="002060"/>
                </a:solidFill>
              </a:rPr>
              <a:t> vs Keras MLP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74187ED-6105-6C90-BEB8-ED9C6CDDE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26" y="1888435"/>
            <a:ext cx="8890162" cy="347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40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7B1C4-7B11-6295-B0A9-BE93DCA48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F7C7-C7A3-228E-1BA4-74DD43D6D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2060"/>
                </a:solidFill>
              </a:rPr>
              <a:t>XGBoost</a:t>
            </a:r>
            <a:r>
              <a:rPr lang="en-US" dirty="0">
                <a:solidFill>
                  <a:srgbClr val="002060"/>
                </a:solidFill>
              </a:rPr>
              <a:t> vs Keras MLP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5BCA093-711C-624C-2AEF-49FFE1936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33393"/>
            <a:ext cx="8229600" cy="345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94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1C90-46BC-4847-E75A-D965D889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vs Keras MLP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28FC79-5CE4-C629-57BE-805EFDE1E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76674"/>
            <a:ext cx="8229600" cy="337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11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47EB5-E2BD-599E-22BC-D14A956A0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7BBD-6004-7B85-B790-AACDEB8B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B. </a:t>
            </a:r>
            <a:r>
              <a:rPr dirty="0" err="1">
                <a:solidFill>
                  <a:srgbClr val="002060"/>
                </a:solidFill>
              </a:rPr>
              <a:t>XGBoost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vs Keras MLP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5048B4-8F9E-2E0C-F6F6-943ADF3A3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644" y="1600200"/>
            <a:ext cx="608871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42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E025B-5819-BFCE-059C-0BB1C493B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3B2D-57AB-A190-79E8-E279E4839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9391"/>
            <a:ext cx="8229600" cy="111318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B. </a:t>
            </a:r>
            <a:r>
              <a:rPr dirty="0" err="1">
                <a:solidFill>
                  <a:srgbClr val="002060"/>
                </a:solidFill>
              </a:rPr>
              <a:t>XGBoost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vs Keras MLP</a:t>
            </a:r>
            <a:endParaRPr dirty="0">
              <a:solidFill>
                <a:srgbClr val="002060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FBAEA20-8873-6BA2-D272-37E86E41C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8150034"/>
              </p:ext>
            </p:extLst>
          </p:nvPr>
        </p:nvGraphicFramePr>
        <p:xfrm>
          <a:off x="1510747" y="1474911"/>
          <a:ext cx="4502425" cy="53705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7340">
                  <a:extLst>
                    <a:ext uri="{9D8B030D-6E8A-4147-A177-3AD203B41FA5}">
                      <a16:colId xmlns:a16="http://schemas.microsoft.com/office/drawing/2014/main" val="1414455314"/>
                    </a:ext>
                  </a:extLst>
                </a:gridCol>
                <a:gridCol w="1427038">
                  <a:extLst>
                    <a:ext uri="{9D8B030D-6E8A-4147-A177-3AD203B41FA5}">
                      <a16:colId xmlns:a16="http://schemas.microsoft.com/office/drawing/2014/main" val="2003717630"/>
                    </a:ext>
                  </a:extLst>
                </a:gridCol>
                <a:gridCol w="410644">
                  <a:extLst>
                    <a:ext uri="{9D8B030D-6E8A-4147-A177-3AD203B41FA5}">
                      <a16:colId xmlns:a16="http://schemas.microsoft.com/office/drawing/2014/main" val="1590071046"/>
                    </a:ext>
                  </a:extLst>
                </a:gridCol>
                <a:gridCol w="623571">
                  <a:extLst>
                    <a:ext uri="{9D8B030D-6E8A-4147-A177-3AD203B41FA5}">
                      <a16:colId xmlns:a16="http://schemas.microsoft.com/office/drawing/2014/main" val="10956197"/>
                    </a:ext>
                  </a:extLst>
                </a:gridCol>
                <a:gridCol w="912543">
                  <a:extLst>
                    <a:ext uri="{9D8B030D-6E8A-4147-A177-3AD203B41FA5}">
                      <a16:colId xmlns:a16="http://schemas.microsoft.com/office/drawing/2014/main" val="1370296245"/>
                    </a:ext>
                  </a:extLst>
                </a:gridCol>
                <a:gridCol w="821289">
                  <a:extLst>
                    <a:ext uri="{9D8B030D-6E8A-4147-A177-3AD203B41FA5}">
                      <a16:colId xmlns:a16="http://schemas.microsoft.com/office/drawing/2014/main" val="152482509"/>
                    </a:ext>
                  </a:extLst>
                </a:gridCol>
              </a:tblGrid>
              <a:tr h="173242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Country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Year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Actual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 err="1">
                          <a:effectLst/>
                        </a:rPr>
                        <a:t>Keras_Pred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 err="1">
                          <a:effectLst/>
                        </a:rPr>
                        <a:t>XGB_Pred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093329126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0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61.994667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59.764423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506378571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Afghanistan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61.829945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59.946587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615306804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61.691467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61.239422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8481583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3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63.054832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62.635014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144619261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4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76.899139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75.882851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592220613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5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77.118065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75.942215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704158694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6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78.016701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75.618629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664737702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7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77.561218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76.188934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87807736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8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73.56662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74.397377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473797632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9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74.330269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74.416077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956725185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75.92794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74.189285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697158367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75.695221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74.297379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129761406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54.375038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53.424129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858877949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51.1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54.833298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55.001266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527727919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51.7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53.954964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57.97998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567135392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52.4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58.451073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58.300034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947982826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74.834038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74.357819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608948400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74.928879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74.497604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4001231593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75.087875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74.240723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334148362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77.169426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73.973434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424927220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79.943733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78.022484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787300457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78.192574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76.647156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648990833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78.29039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76.60495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029996100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80.047623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77.178337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689588881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75.63356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74.92614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4279292685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75.747032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74.811165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412464254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Armenia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76.925453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74.124008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557123626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Armenia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76.835487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74.940231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134182265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Australia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82.3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84.38591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81.844734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513655399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Australia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82.5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84.575218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81.844734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28011198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8AAF357-C0D2-E828-0D57-5393595D3D64}"/>
              </a:ext>
            </a:extLst>
          </p:cNvPr>
          <p:cNvSpPr txBox="1"/>
          <p:nvPr/>
        </p:nvSpPr>
        <p:spPr>
          <a:xfrm>
            <a:off x="1212573" y="1137732"/>
            <a:ext cx="5844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Sample de 30 </a:t>
            </a:r>
            <a:r>
              <a:rPr lang="en-US" dirty="0" err="1"/>
              <a:t>predictii</a:t>
            </a:r>
            <a:r>
              <a:rPr lang="en-US" dirty="0"/>
              <a:t> (</a:t>
            </a:r>
            <a:r>
              <a:rPr lang="en-US" dirty="0" err="1"/>
              <a:t>Comparatie</a:t>
            </a:r>
            <a:r>
              <a:rPr lang="en-US" dirty="0"/>
              <a:t> Keras vs </a:t>
            </a:r>
            <a:r>
              <a:rPr lang="en-US" dirty="0" err="1"/>
              <a:t>XGBoost</a:t>
            </a:r>
            <a:r>
              <a:rPr lang="en-US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3340399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C1448-15ED-E02D-8117-A3C219E1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AACB8-2224-AA33-61E4-06946671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B. </a:t>
            </a:r>
            <a:r>
              <a:rPr dirty="0" err="1">
                <a:solidFill>
                  <a:srgbClr val="002060"/>
                </a:solidFill>
              </a:rPr>
              <a:t>Modelul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XGBoost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</a:t>
            </a:r>
            <a:r>
              <a:rPr dirty="0" err="1">
                <a:solidFill>
                  <a:srgbClr val="002060"/>
                </a:solidFill>
              </a:rPr>
              <a:t>i</a:t>
            </a:r>
            <a:r>
              <a:rPr dirty="0">
                <a:solidFill>
                  <a:srgbClr val="002060"/>
                </a:solidFill>
              </a:rPr>
              <a:t> Random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D2715-C74F-0A68-ED89-74DD72B27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1800" dirty="0"/>
          </a:p>
          <a:p>
            <a:r>
              <a:rPr sz="1800" dirty="0" err="1"/>
              <a:t>Algoritm</a:t>
            </a:r>
            <a:r>
              <a:rPr sz="1800" dirty="0"/>
              <a:t>: </a:t>
            </a:r>
            <a:r>
              <a:rPr sz="1800" dirty="0" err="1"/>
              <a:t>XGBoost</a:t>
            </a:r>
            <a:r>
              <a:rPr sz="1800" dirty="0"/>
              <a:t> (Gradient Boosting </a:t>
            </a:r>
            <a:r>
              <a:rPr sz="1800" dirty="0" err="1"/>
              <a:t>nativ</a:t>
            </a:r>
            <a:r>
              <a:rPr sz="1800" dirty="0"/>
              <a:t>).</a:t>
            </a:r>
          </a:p>
          <a:p>
            <a:r>
              <a:rPr sz="1800" dirty="0" err="1"/>
              <a:t>Optimizare</a:t>
            </a:r>
            <a:r>
              <a:rPr sz="1800" dirty="0"/>
              <a:t>: Random Search (30 </a:t>
            </a:r>
            <a:r>
              <a:rPr sz="1800" dirty="0" err="1"/>
              <a:t>combina</a:t>
            </a:r>
            <a:r>
              <a:rPr lang="en-US" sz="1800" dirty="0" err="1"/>
              <a:t>t</a:t>
            </a:r>
            <a:r>
              <a:rPr sz="1800" dirty="0" err="1"/>
              <a:t>ii</a:t>
            </a:r>
            <a:r>
              <a:rPr sz="1800" dirty="0"/>
              <a:t> de </a:t>
            </a:r>
            <a:r>
              <a:rPr sz="1800" dirty="0" err="1"/>
              <a:t>parametri</a:t>
            </a:r>
            <a:r>
              <a:rPr sz="1800" dirty="0"/>
              <a:t>).</a:t>
            </a:r>
          </a:p>
          <a:p>
            <a:r>
              <a:rPr sz="1800" dirty="0"/>
              <a:t>Early Stopping: </a:t>
            </a:r>
            <a:r>
              <a:rPr sz="1800" dirty="0" err="1"/>
              <a:t>Prevenirea</a:t>
            </a:r>
            <a:r>
              <a:rPr sz="1800" dirty="0"/>
              <a:t> overfitting-</a:t>
            </a:r>
            <a:r>
              <a:rPr sz="1800" dirty="0" err="1"/>
              <a:t>ului</a:t>
            </a:r>
            <a:r>
              <a:rPr sz="1800" dirty="0"/>
              <a:t> (50 </a:t>
            </a:r>
            <a:r>
              <a:rPr sz="1800" dirty="0" err="1"/>
              <a:t>runde</a:t>
            </a:r>
            <a:r>
              <a:rPr sz="1800" dirty="0"/>
              <a:t>).</a:t>
            </a:r>
          </a:p>
          <a:p>
            <a:r>
              <a:rPr sz="1800" dirty="0" err="1"/>
              <a:t>Hiperparametri</a:t>
            </a:r>
            <a:r>
              <a:rPr sz="1800" dirty="0"/>
              <a:t>: Learning rate (eta), </a:t>
            </a:r>
            <a:r>
              <a:rPr sz="1800" dirty="0" err="1"/>
              <a:t>Ad</a:t>
            </a:r>
            <a:r>
              <a:rPr lang="en-US" sz="1800" dirty="0" err="1"/>
              <a:t>a</a:t>
            </a:r>
            <a:r>
              <a:rPr sz="1800" dirty="0" err="1"/>
              <a:t>ncime</a:t>
            </a:r>
            <a:r>
              <a:rPr sz="1800" dirty="0"/>
              <a:t> (</a:t>
            </a:r>
            <a:r>
              <a:rPr sz="1800" dirty="0" err="1"/>
              <a:t>max_depth</a:t>
            </a:r>
            <a:r>
              <a:rPr sz="1800" dirty="0"/>
              <a:t>), Subsample, </a:t>
            </a:r>
            <a:r>
              <a:rPr sz="1800" dirty="0" err="1"/>
              <a:t>Regularizare</a:t>
            </a:r>
            <a:r>
              <a:rPr sz="1800" dirty="0"/>
              <a:t> (Alpha/Lambda).</a:t>
            </a:r>
          </a:p>
        </p:txBody>
      </p:sp>
    </p:spTree>
    <p:extLst>
      <p:ext uri="{BB962C8B-B14F-4D97-AF65-F5344CB8AC3E}">
        <p14:creationId xmlns:p14="http://schemas.microsoft.com/office/powerpoint/2010/main" val="623073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7AF2-7DBA-1EB6-A0D7-F581F58AA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8D33-668E-997B-D9E9-7C2C7547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>
                <a:solidFill>
                  <a:srgbClr val="002060"/>
                </a:solidFill>
              </a:rPr>
              <a:t>Modelul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XGBoost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</a:t>
            </a:r>
            <a:r>
              <a:rPr dirty="0" err="1">
                <a:solidFill>
                  <a:srgbClr val="002060"/>
                </a:solidFill>
              </a:rPr>
              <a:t>i</a:t>
            </a:r>
            <a:r>
              <a:rPr dirty="0">
                <a:solidFill>
                  <a:srgbClr val="002060"/>
                </a:solidFill>
              </a:rPr>
              <a:t> Random Search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D20F77-DA09-9C25-F4C3-5E3CF9E74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651" y="1600200"/>
            <a:ext cx="777269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51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04364-94C9-6BA9-7BB6-E8A407AEC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55BD-52E3-AAA0-4AD1-90002919D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>
                <a:solidFill>
                  <a:srgbClr val="002060"/>
                </a:solidFill>
              </a:rPr>
              <a:t>Modelul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XGBoost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</a:t>
            </a:r>
            <a:r>
              <a:rPr dirty="0" err="1">
                <a:solidFill>
                  <a:srgbClr val="002060"/>
                </a:solidFill>
              </a:rPr>
              <a:t>i</a:t>
            </a:r>
            <a:r>
              <a:rPr dirty="0">
                <a:solidFill>
                  <a:srgbClr val="002060"/>
                </a:solidFill>
              </a:rPr>
              <a:t> Random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11C1B2-D428-C078-2AB7-7966265DD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58E00-D2F6-9AFF-1A17-9B8BC6B02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94" y="1152939"/>
            <a:ext cx="6867881" cy="542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86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 dirty="0" err="1">
                <a:solidFill>
                  <a:srgbClr val="002060"/>
                </a:solidFill>
                <a:latin typeface="Arial"/>
              </a:rPr>
              <a:t>Metodologie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Arial"/>
              </a:rPr>
              <a:t>s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i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 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Optimizare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Algoritmi</a:t>
            </a:r>
            <a:r>
              <a:rPr dirty="0"/>
              <a:t>: </a:t>
            </a:r>
            <a:r>
              <a:rPr dirty="0" err="1"/>
              <a:t>Comparare</a:t>
            </a:r>
            <a:r>
              <a:rPr dirty="0"/>
              <a:t> </a:t>
            </a:r>
            <a:r>
              <a:rPr lang="en-US" dirty="0" err="1"/>
              <a:t>i</a:t>
            </a:r>
            <a:r>
              <a:rPr dirty="0" err="1"/>
              <a:t>ntre</a:t>
            </a:r>
            <a:r>
              <a:rPr dirty="0"/>
              <a:t> Gradient Boosting (</a:t>
            </a:r>
            <a:r>
              <a:rPr dirty="0" err="1"/>
              <a:t>XGBoost</a:t>
            </a:r>
            <a:r>
              <a:rPr dirty="0"/>
              <a:t>)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MLP (Keras).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Optimizare</a:t>
            </a:r>
            <a:r>
              <a:rPr dirty="0"/>
              <a:t>: Random Search (30 </a:t>
            </a:r>
            <a:r>
              <a:rPr dirty="0" err="1"/>
              <a:t>combina</a:t>
            </a:r>
            <a:r>
              <a:rPr lang="en-US" dirty="0" err="1"/>
              <a:t>t</a:t>
            </a:r>
            <a:r>
              <a:rPr dirty="0" err="1"/>
              <a:t>ii</a:t>
            </a:r>
            <a:r>
              <a:rPr dirty="0"/>
              <a:t>) &amp; Early Stopping.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Transform</a:t>
            </a:r>
            <a:r>
              <a:rPr lang="en-US" dirty="0" err="1"/>
              <a:t>a</a:t>
            </a:r>
            <a:r>
              <a:rPr dirty="0" err="1"/>
              <a:t>ri</a:t>
            </a:r>
            <a:r>
              <a:rPr dirty="0"/>
              <a:t>: Log-</a:t>
            </a:r>
            <a:r>
              <a:rPr dirty="0" err="1"/>
              <a:t>transform</a:t>
            </a:r>
            <a:r>
              <a:rPr lang="en-US" dirty="0" err="1"/>
              <a:t>a</a:t>
            </a:r>
            <a:r>
              <a:rPr dirty="0" err="1"/>
              <a:t>ri</a:t>
            </a:r>
            <a:r>
              <a:rPr dirty="0"/>
              <a:t> </a:t>
            </a:r>
            <a:r>
              <a:rPr dirty="0" err="1"/>
              <a:t>pentru</a:t>
            </a:r>
            <a:r>
              <a:rPr dirty="0"/>
              <a:t> </a:t>
            </a:r>
            <a:r>
              <a:rPr dirty="0" err="1"/>
              <a:t>variabile</a:t>
            </a:r>
            <a:r>
              <a:rPr dirty="0"/>
              <a:t> </a:t>
            </a:r>
            <a:r>
              <a:rPr dirty="0" err="1"/>
              <a:t>asimetrice</a:t>
            </a:r>
            <a:r>
              <a:rPr dirty="0"/>
              <a:t> (</a:t>
            </a:r>
            <a:r>
              <a:rPr dirty="0" err="1"/>
              <a:t>Mortalitate</a:t>
            </a:r>
            <a:r>
              <a:rPr dirty="0"/>
              <a:t>).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Validare</a:t>
            </a:r>
            <a:r>
              <a:rPr dirty="0"/>
              <a:t>: Split temporal </a:t>
            </a:r>
            <a:r>
              <a:rPr dirty="0" err="1"/>
              <a:t>riguros</a:t>
            </a:r>
            <a:r>
              <a:rPr dirty="0"/>
              <a:t> (Train/</a:t>
            </a:r>
            <a:r>
              <a:rPr dirty="0" err="1"/>
              <a:t>Validare</a:t>
            </a:r>
            <a:r>
              <a:rPr dirty="0"/>
              <a:t>/Test).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A81AC-D75F-C23B-CF63-C1298AE55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014D3-7052-F66A-F07A-0E89C4F8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/>
              <a:t>Modelul</a:t>
            </a:r>
            <a:r>
              <a:rPr dirty="0"/>
              <a:t>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Random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62001F-006E-97C6-E59D-627D41FAE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522" y="1252072"/>
            <a:ext cx="6864654" cy="48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51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1E78-B83E-816E-E104-09DA23C6A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1F7F-5CDC-4B78-D635-FD151AB00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>
                <a:solidFill>
                  <a:srgbClr val="002060"/>
                </a:solidFill>
              </a:rPr>
              <a:t>Modelul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XGBoost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</a:t>
            </a:r>
            <a:r>
              <a:rPr dirty="0" err="1">
                <a:solidFill>
                  <a:srgbClr val="002060"/>
                </a:solidFill>
              </a:rPr>
              <a:t>i</a:t>
            </a:r>
            <a:r>
              <a:rPr dirty="0">
                <a:solidFill>
                  <a:srgbClr val="002060"/>
                </a:solidFill>
              </a:rPr>
              <a:t> Random Search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FD8837-935D-7BD8-E3D8-9BC846D07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713" y="1323371"/>
            <a:ext cx="8229600" cy="2435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8CC881-BAE0-4ED1-B327-7DB3728A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13" y="3955775"/>
            <a:ext cx="2504661" cy="20341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D20230-11F5-B2D7-2984-B26B8F545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822" y="3955774"/>
            <a:ext cx="5207491" cy="206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05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AFBC4-CD4F-0230-7530-09BB0D2B9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Keras MLP </a:t>
            </a:r>
            <a:r>
              <a:rPr lang="en-US" dirty="0" err="1"/>
              <a:t>ReLU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Random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857C78-0CE2-1687-E522-E88C69BBA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072" y="1747240"/>
            <a:ext cx="4976291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20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512E1-3533-4F8F-B56A-B69858A0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Modelul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XGBoost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si</a:t>
            </a:r>
            <a:r>
              <a:rPr lang="en-US" dirty="0">
                <a:solidFill>
                  <a:srgbClr val="002060"/>
                </a:solidFill>
              </a:rPr>
              <a:t> Random Search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0D8EF6B-5CCF-13FB-4D83-EA02B70B8F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3061930"/>
              </p:ext>
            </p:extLst>
          </p:nvPr>
        </p:nvGraphicFramePr>
        <p:xfrm>
          <a:off x="914400" y="1441694"/>
          <a:ext cx="6361044" cy="50157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785">
                  <a:extLst>
                    <a:ext uri="{9D8B030D-6E8A-4147-A177-3AD203B41FA5}">
                      <a16:colId xmlns:a16="http://schemas.microsoft.com/office/drawing/2014/main" val="3414948427"/>
                    </a:ext>
                  </a:extLst>
                </a:gridCol>
                <a:gridCol w="983253">
                  <a:extLst>
                    <a:ext uri="{9D8B030D-6E8A-4147-A177-3AD203B41FA5}">
                      <a16:colId xmlns:a16="http://schemas.microsoft.com/office/drawing/2014/main" val="401281699"/>
                    </a:ext>
                  </a:extLst>
                </a:gridCol>
                <a:gridCol w="1123717">
                  <a:extLst>
                    <a:ext uri="{9D8B030D-6E8A-4147-A177-3AD203B41FA5}">
                      <a16:colId xmlns:a16="http://schemas.microsoft.com/office/drawing/2014/main" val="3984103525"/>
                    </a:ext>
                  </a:extLst>
                </a:gridCol>
                <a:gridCol w="822721">
                  <a:extLst>
                    <a:ext uri="{9D8B030D-6E8A-4147-A177-3AD203B41FA5}">
                      <a16:colId xmlns:a16="http://schemas.microsoft.com/office/drawing/2014/main" val="2635489786"/>
                    </a:ext>
                  </a:extLst>
                </a:gridCol>
                <a:gridCol w="1203983">
                  <a:extLst>
                    <a:ext uri="{9D8B030D-6E8A-4147-A177-3AD203B41FA5}">
                      <a16:colId xmlns:a16="http://schemas.microsoft.com/office/drawing/2014/main" val="3521616875"/>
                    </a:ext>
                  </a:extLst>
                </a:gridCol>
                <a:gridCol w="1083585">
                  <a:extLst>
                    <a:ext uri="{9D8B030D-6E8A-4147-A177-3AD203B41FA5}">
                      <a16:colId xmlns:a16="http://schemas.microsoft.com/office/drawing/2014/main" val="1761049191"/>
                    </a:ext>
                  </a:extLst>
                </a:gridCol>
              </a:tblGrid>
              <a:tr h="26623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Country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Year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Actual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Predicted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Error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 err="1">
                          <a:effectLst/>
                        </a:rPr>
                        <a:t>AbsError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721406224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60.261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0.760517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0.760517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274345518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60.632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0.732298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0.732298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99554737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60.47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0.569597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0.569597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171329781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62.076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-2.924145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2.924145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175576100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-1.241164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1.241164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725429274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75.785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-1.415195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1.415195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95599733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-1.419853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1.419853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057024548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76.761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-1.038693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1.038693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93325210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74.337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-0.763445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0.763445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4288779394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74.339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-0.960515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0.960515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506726330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74.152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-1.248228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1.248228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836115322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73.966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-1.63421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1.63421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610469791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53.899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-2.101494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2.101494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990637725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51.1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55.801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4.701113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4.701113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669363463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51.7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57.204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5.503899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5.503899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72576277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52.4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58.624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6.223989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6.223989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72103537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-1.021964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1.021964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61705060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75.061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-1.03927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1.03927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003662433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-1.364429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1.364429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025326528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74.293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-2.10665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2.10665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356899652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76.679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0.779344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0.779344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08455950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76.928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0.928093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0.928093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718029286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76.788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0.58775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0.58775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874308309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77.116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0.81631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0.81631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468564493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74.756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0.355684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0.355684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542055791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74.715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0.314928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0.314928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482047663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74.509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-0.09099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0.09099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37023637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0.043376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0.043376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4272053994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Australia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82.3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81.935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-0.365147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0.365147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350186428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Australia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82.5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82.254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-0.245514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0.245514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42290988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42B1E6F-F90C-0E95-D66D-9D57AFA11B91}"/>
              </a:ext>
            </a:extLst>
          </p:cNvPr>
          <p:cNvSpPr txBox="1"/>
          <p:nvPr/>
        </p:nvSpPr>
        <p:spPr>
          <a:xfrm>
            <a:off x="844826" y="10723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Sample de 30 </a:t>
            </a:r>
            <a:r>
              <a:rPr lang="en-US" dirty="0" err="1"/>
              <a:t>predictii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43503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rgbClr val="002060"/>
                </a:solidFill>
              </a:rPr>
              <a:t>Performan</a:t>
            </a:r>
            <a:r>
              <a:rPr lang="en-US" dirty="0" err="1">
                <a:solidFill>
                  <a:srgbClr val="002060"/>
                </a:solidFill>
              </a:rPr>
              <a:t>t</a:t>
            </a:r>
            <a:r>
              <a:rPr dirty="0" err="1">
                <a:solidFill>
                  <a:srgbClr val="002060"/>
                </a:solidFill>
              </a:rPr>
              <a:t>a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Modelului</a:t>
            </a:r>
            <a:r>
              <a:rPr dirty="0">
                <a:solidFill>
                  <a:srgbClr val="002060"/>
                </a:solidFill>
              </a:rPr>
              <a:t> (Test Set)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921" y="5025800"/>
            <a:ext cx="8309113" cy="1332364"/>
          </a:xfrm>
        </p:spPr>
        <p:txBody>
          <a:bodyPr>
            <a:normAutofit/>
          </a:bodyPr>
          <a:lstStyle/>
          <a:p>
            <a:endParaRPr sz="1400" dirty="0"/>
          </a:p>
          <a:p>
            <a:r>
              <a:rPr sz="1400" dirty="0"/>
              <a:t>Mean Absolute Error (MAE): 1.</a:t>
            </a:r>
            <a:r>
              <a:rPr lang="en-US" sz="1400" dirty="0"/>
              <a:t>7</a:t>
            </a:r>
            <a:r>
              <a:rPr sz="1400" dirty="0"/>
              <a:t>8 ani.</a:t>
            </a:r>
          </a:p>
          <a:p>
            <a:r>
              <a:rPr sz="1400" dirty="0"/>
              <a:t>R-squared (R2): 0.</a:t>
            </a:r>
            <a:r>
              <a:rPr lang="en-US" sz="1400" dirty="0"/>
              <a:t>899</a:t>
            </a:r>
            <a:r>
              <a:rPr sz="1400" dirty="0"/>
              <a:t>.</a:t>
            </a:r>
          </a:p>
          <a:p>
            <a:r>
              <a:rPr sz="1400" dirty="0" err="1"/>
              <a:t>Semnifica</a:t>
            </a:r>
            <a:r>
              <a:rPr lang="en-US" sz="1400" dirty="0" err="1"/>
              <a:t>t</a:t>
            </a:r>
            <a:r>
              <a:rPr sz="1400" dirty="0" err="1"/>
              <a:t>ie</a:t>
            </a:r>
            <a:r>
              <a:rPr sz="1400" dirty="0"/>
              <a:t>: </a:t>
            </a:r>
            <a:r>
              <a:rPr sz="1400" dirty="0" err="1"/>
              <a:t>Modelul</a:t>
            </a:r>
            <a:r>
              <a:rPr sz="1400" dirty="0"/>
              <a:t> </a:t>
            </a:r>
            <a:r>
              <a:rPr sz="1400" dirty="0" err="1"/>
              <a:t>explic</a:t>
            </a:r>
            <a:r>
              <a:rPr lang="en-US" sz="1400" dirty="0" err="1"/>
              <a:t>a</a:t>
            </a:r>
            <a:r>
              <a:rPr sz="1400" dirty="0"/>
              <a:t> </a:t>
            </a:r>
            <a:r>
              <a:rPr sz="1400" dirty="0" err="1"/>
              <a:t>peste</a:t>
            </a:r>
            <a:r>
              <a:rPr sz="1400" dirty="0"/>
              <a:t> 90% din </a:t>
            </a:r>
            <a:r>
              <a:rPr sz="1400" dirty="0" err="1"/>
              <a:t>varia</a:t>
            </a:r>
            <a:r>
              <a:rPr lang="en-US" sz="1400" dirty="0" err="1"/>
              <a:t>t</a:t>
            </a:r>
            <a:r>
              <a:rPr sz="1400" dirty="0" err="1"/>
              <a:t>ia</a:t>
            </a:r>
            <a:r>
              <a:rPr sz="1400" dirty="0"/>
              <a:t> </a:t>
            </a:r>
            <a:r>
              <a:rPr sz="1400" dirty="0" err="1"/>
              <a:t>datelor</a:t>
            </a:r>
            <a:r>
              <a:rPr sz="1400" dirty="0"/>
              <a:t>.</a:t>
            </a:r>
          </a:p>
          <a:p>
            <a:r>
              <a:rPr sz="1400" dirty="0" err="1"/>
              <a:t>Eroarea</a:t>
            </a:r>
            <a:r>
              <a:rPr sz="1400" dirty="0"/>
              <a:t> maxim</a:t>
            </a:r>
            <a:r>
              <a:rPr lang="en-US" sz="1400" dirty="0"/>
              <a:t>a</a:t>
            </a:r>
            <a:r>
              <a:rPr sz="1400" dirty="0"/>
              <a:t> a </a:t>
            </a:r>
            <a:r>
              <a:rPr sz="1400" dirty="0" err="1"/>
              <a:t>fost</a:t>
            </a:r>
            <a:r>
              <a:rPr sz="1400" dirty="0"/>
              <a:t> </a:t>
            </a:r>
            <a:r>
              <a:rPr sz="1400" dirty="0" err="1"/>
              <a:t>analizat</a:t>
            </a:r>
            <a:r>
              <a:rPr lang="en-US" sz="1400" dirty="0" err="1"/>
              <a:t>a</a:t>
            </a:r>
            <a:r>
              <a:rPr sz="1400" dirty="0"/>
              <a:t> individual </a:t>
            </a:r>
            <a:r>
              <a:rPr sz="1400" dirty="0" err="1"/>
              <a:t>pentru</a:t>
            </a:r>
            <a:r>
              <a:rPr sz="1400" dirty="0"/>
              <a:t> </a:t>
            </a:r>
            <a:r>
              <a:rPr sz="1400" dirty="0" err="1"/>
              <a:t>identificarea</a:t>
            </a:r>
            <a:r>
              <a:rPr sz="1400" dirty="0"/>
              <a:t> </a:t>
            </a:r>
            <a:r>
              <a:rPr sz="1400" dirty="0" err="1"/>
              <a:t>anomaliilor</a:t>
            </a:r>
            <a:r>
              <a:rPr sz="1400" dirty="0"/>
              <a:t>.</a:t>
            </a:r>
          </a:p>
        </p:txBody>
      </p:sp>
      <p:pic>
        <p:nvPicPr>
          <p:cNvPr id="4" name="Picture 3" descr="slide_act_p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20" y="1086505"/>
            <a:ext cx="6172201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rgbClr val="002060"/>
                </a:solidFill>
              </a:rPr>
              <a:t>Concluzii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</a:t>
            </a:r>
            <a:r>
              <a:rPr dirty="0" err="1">
                <a:solidFill>
                  <a:srgbClr val="002060"/>
                </a:solidFill>
              </a:rPr>
              <a:t>i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Recomand</a:t>
            </a:r>
            <a:r>
              <a:rPr lang="en-US" dirty="0" err="1">
                <a:solidFill>
                  <a:srgbClr val="002060"/>
                </a:solidFill>
              </a:rPr>
              <a:t>a</a:t>
            </a:r>
            <a:r>
              <a:rPr dirty="0" err="1">
                <a:solidFill>
                  <a:srgbClr val="002060"/>
                </a:solidFill>
              </a:rPr>
              <a:t>ri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2026"/>
            <a:ext cx="8229600" cy="48241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Modelul</a:t>
            </a:r>
            <a:r>
              <a:rPr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extrem</a:t>
            </a:r>
            <a:r>
              <a:rPr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robust pe date </a:t>
            </a:r>
            <a:r>
              <a:rPr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Indicatorii</a:t>
            </a:r>
            <a:r>
              <a:rPr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tate</a:t>
            </a:r>
            <a:r>
              <a:rPr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(HIV, </a:t>
            </a:r>
            <a:r>
              <a:rPr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mortalitate</a:t>
            </a:r>
            <a:r>
              <a:rPr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sunt </a:t>
            </a:r>
            <a:r>
              <a:rPr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</a:t>
            </a:r>
            <a:r>
              <a:rPr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predictivi</a:t>
            </a:r>
            <a:r>
              <a:rPr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cei</a:t>
            </a:r>
            <a:r>
              <a:rPr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economici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anumite</a:t>
            </a:r>
            <a:r>
              <a:rPr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regiuni</a:t>
            </a:r>
            <a:r>
              <a:rPr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HIV/AIDS: Impact major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asupra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longevitatii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Mortalitate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Adulti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Corelatie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directa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puternica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Resurse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(Income composition): Indicator economic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cheie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Educatie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(Schooling): Factor social determinant.</a:t>
            </a:r>
            <a:endParaRPr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riguroas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datelor</a:t>
            </a:r>
            <a:r>
              <a:rPr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fost</a:t>
            </a:r>
            <a:r>
              <a:rPr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esen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ial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succesul</a:t>
            </a:r>
            <a:r>
              <a:rPr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algoritmului</a:t>
            </a:r>
            <a:r>
              <a:rPr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Rezultate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predictive</a:t>
            </a:r>
          </a:p>
          <a:p>
            <a:pPr lvl="1"/>
            <a:r>
              <a:rPr lang="en-US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MAE: 1.48 years</a:t>
            </a:r>
          </a:p>
          <a:p>
            <a:pPr lvl="1"/>
            <a:r>
              <a:rPr lang="en-US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RMSE: 2.17 years</a:t>
            </a:r>
          </a:p>
          <a:p>
            <a:pPr lvl="1"/>
            <a:r>
              <a:rPr lang="en-US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R2: 0.925</a:t>
            </a:r>
          </a:p>
          <a:p>
            <a:pPr lvl="1"/>
            <a:r>
              <a:rPr lang="en-US" sz="1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Adjusted R2: 0.923</a:t>
            </a:r>
          </a:p>
          <a:p>
            <a:pPr lvl="1"/>
            <a:r>
              <a:rPr lang="en-US" sz="1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 AE: 0.97 years</a:t>
            </a:r>
          </a:p>
          <a:p>
            <a:pPr lvl="1"/>
            <a:r>
              <a:rPr lang="en-US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 ±1 year: 51.5%</a:t>
            </a:r>
          </a:p>
          <a:p>
            <a:pPr lvl="1"/>
            <a:r>
              <a:rPr lang="en-US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 ±2 years: 76.8%</a:t>
            </a:r>
          </a:p>
          <a:p>
            <a:pPr lvl="1"/>
            <a:endParaRPr lang="en-US" sz="11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 Error (abs): 9.89 years</a:t>
            </a:r>
          </a:p>
          <a:p>
            <a:pPr lvl="1"/>
            <a:r>
              <a:rPr lang="en-US" sz="1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Country: Portugal | Year: 2014</a:t>
            </a:r>
          </a:p>
          <a:p>
            <a:pPr lvl="1"/>
            <a:r>
              <a:rPr lang="en-US" sz="1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Actual: 89.00 | Predicted: 79.11 | Signed error: -9.89</a:t>
            </a:r>
          </a:p>
          <a:p>
            <a:endParaRPr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 dirty="0" err="1">
                <a:solidFill>
                  <a:srgbClr val="002060"/>
                </a:solidFill>
                <a:latin typeface="Arial"/>
              </a:rPr>
              <a:t>Rezultate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: 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Precizie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Arial"/>
              </a:rPr>
              <a:t>s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i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 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Fiabilitate</a:t>
            </a:r>
            <a:endParaRPr sz="3200" b="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/>
              <a:t>Indicator R²: 0.925 (</a:t>
            </a:r>
            <a:r>
              <a:rPr dirty="0" err="1"/>
              <a:t>Modelul</a:t>
            </a:r>
            <a:r>
              <a:rPr dirty="0"/>
              <a:t> </a:t>
            </a:r>
            <a:r>
              <a:rPr dirty="0" err="1"/>
              <a:t>explic</a:t>
            </a:r>
            <a:r>
              <a:rPr lang="en-US" dirty="0" err="1"/>
              <a:t>a</a:t>
            </a:r>
            <a:r>
              <a:rPr dirty="0"/>
              <a:t> 92.5% din </a:t>
            </a:r>
            <a:r>
              <a:rPr dirty="0" err="1"/>
              <a:t>varia</a:t>
            </a:r>
            <a:r>
              <a:rPr lang="en-US" dirty="0" err="1"/>
              <a:t>t</a:t>
            </a:r>
            <a:r>
              <a:rPr dirty="0" err="1"/>
              <a:t>ia</a:t>
            </a:r>
            <a:r>
              <a:rPr dirty="0"/>
              <a:t> </a:t>
            </a:r>
            <a:r>
              <a:rPr dirty="0" err="1"/>
              <a:t>datelor</a:t>
            </a:r>
            <a:r>
              <a:rPr dirty="0"/>
              <a:t>).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/>
              <a:t>MAE (</a:t>
            </a:r>
            <a:r>
              <a:rPr dirty="0" err="1"/>
              <a:t>Eroare</a:t>
            </a:r>
            <a:r>
              <a:rPr dirty="0"/>
              <a:t> Medie </a:t>
            </a:r>
            <a:r>
              <a:rPr dirty="0" err="1"/>
              <a:t>Absolut</a:t>
            </a:r>
            <a:r>
              <a:rPr lang="en-US" dirty="0" err="1"/>
              <a:t>a</a:t>
            </a:r>
            <a:r>
              <a:rPr dirty="0"/>
              <a:t>): 1.48 ani.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Fiabilitate</a:t>
            </a:r>
            <a:r>
              <a:rPr dirty="0"/>
              <a:t> Practic</a:t>
            </a:r>
            <a:r>
              <a:rPr lang="en-US" dirty="0"/>
              <a:t>a</a:t>
            </a:r>
            <a:r>
              <a:rPr dirty="0"/>
              <a:t>: 76.8% din </a:t>
            </a:r>
            <a:r>
              <a:rPr dirty="0" err="1"/>
              <a:t>predic</a:t>
            </a:r>
            <a:r>
              <a:rPr lang="en-US" dirty="0" err="1"/>
              <a:t>t</a:t>
            </a:r>
            <a:r>
              <a:rPr dirty="0" err="1"/>
              <a:t>ii</a:t>
            </a:r>
            <a:r>
              <a:rPr dirty="0"/>
              <a:t> au o </a:t>
            </a:r>
            <a:r>
              <a:rPr dirty="0" err="1"/>
              <a:t>eroare</a:t>
            </a:r>
            <a:r>
              <a:rPr dirty="0"/>
              <a:t> sub ±2 ani.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Stabilitate</a:t>
            </a:r>
            <a:r>
              <a:rPr dirty="0"/>
              <a:t>: </a:t>
            </a:r>
            <a:r>
              <a:rPr dirty="0" err="1"/>
              <a:t>Performan</a:t>
            </a:r>
            <a:r>
              <a:rPr lang="en-US" dirty="0" err="1"/>
              <a:t>ta</a:t>
            </a:r>
            <a:r>
              <a:rPr dirty="0"/>
              <a:t> </a:t>
            </a:r>
            <a:r>
              <a:rPr dirty="0" err="1"/>
              <a:t>constant</a:t>
            </a:r>
            <a:r>
              <a:rPr lang="en-US" dirty="0" err="1"/>
              <a:t>a</a:t>
            </a:r>
            <a:r>
              <a:rPr dirty="0"/>
              <a:t> pe </a:t>
            </a:r>
            <a:r>
              <a:rPr dirty="0" err="1"/>
              <a:t>setul</a:t>
            </a:r>
            <a:r>
              <a:rPr dirty="0"/>
              <a:t> de </a:t>
            </a:r>
            <a:r>
              <a:rPr dirty="0" err="1"/>
              <a:t>testare</a:t>
            </a:r>
            <a:r>
              <a:rPr dirty="0"/>
              <a:t> independent.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 dirty="0">
                <a:solidFill>
                  <a:srgbClr val="002060"/>
                </a:solidFill>
                <a:latin typeface="Arial"/>
              </a:rPr>
              <a:t>Insights: 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Factorii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 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Determinan</a:t>
            </a:r>
            <a:r>
              <a:rPr lang="en-US" sz="3200" b="1" dirty="0" err="1">
                <a:solidFill>
                  <a:srgbClr val="002060"/>
                </a:solidFill>
                <a:latin typeface="Arial"/>
              </a:rPr>
              <a:t>t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i</a:t>
            </a:r>
            <a:endParaRPr sz="3200" b="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/>
              <a:t>1. HIV/AIDS: Impact </a:t>
            </a:r>
            <a:r>
              <a:rPr dirty="0" err="1"/>
              <a:t>negativ</a:t>
            </a:r>
            <a:r>
              <a:rPr dirty="0"/>
              <a:t> major </a:t>
            </a:r>
            <a:r>
              <a:rPr dirty="0" err="1"/>
              <a:t>asupra</a:t>
            </a:r>
            <a:r>
              <a:rPr dirty="0"/>
              <a:t> </a:t>
            </a:r>
            <a:r>
              <a:rPr dirty="0" err="1"/>
              <a:t>longevit</a:t>
            </a:r>
            <a:r>
              <a:rPr lang="en-US" dirty="0" err="1"/>
              <a:t>at</a:t>
            </a:r>
            <a:r>
              <a:rPr dirty="0" err="1"/>
              <a:t>ii</a:t>
            </a:r>
            <a:r>
              <a:rPr dirty="0"/>
              <a:t>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/>
              <a:t>2. </a:t>
            </a:r>
            <a:r>
              <a:rPr dirty="0" err="1"/>
              <a:t>Mortalitatea</a:t>
            </a:r>
            <a:r>
              <a:rPr dirty="0"/>
              <a:t> </a:t>
            </a:r>
            <a:r>
              <a:rPr dirty="0" err="1"/>
              <a:t>Adul</a:t>
            </a:r>
            <a:r>
              <a:rPr lang="en-US" dirty="0" err="1"/>
              <a:t>t</a:t>
            </a:r>
            <a:r>
              <a:rPr dirty="0" err="1"/>
              <a:t>i</a:t>
            </a:r>
            <a:r>
              <a:rPr dirty="0"/>
              <a:t>: Cel </a:t>
            </a:r>
            <a:r>
              <a:rPr dirty="0" err="1"/>
              <a:t>mai</a:t>
            </a:r>
            <a:r>
              <a:rPr dirty="0"/>
              <a:t> </a:t>
            </a:r>
            <a:r>
              <a:rPr dirty="0" err="1"/>
              <a:t>puternic</a:t>
            </a:r>
            <a:r>
              <a:rPr dirty="0"/>
              <a:t> </a:t>
            </a:r>
            <a:r>
              <a:rPr dirty="0" err="1"/>
              <a:t>corelat</a:t>
            </a:r>
            <a:r>
              <a:rPr dirty="0"/>
              <a:t> predictor </a:t>
            </a:r>
            <a:r>
              <a:rPr dirty="0" err="1"/>
              <a:t>negativ</a:t>
            </a:r>
            <a:r>
              <a:rPr dirty="0"/>
              <a:t>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/>
              <a:t>3. </a:t>
            </a:r>
            <a:r>
              <a:rPr dirty="0" err="1"/>
              <a:t>Educa</a:t>
            </a:r>
            <a:r>
              <a:rPr lang="en-US" dirty="0" err="1"/>
              <a:t>t</a:t>
            </a:r>
            <a:r>
              <a:rPr dirty="0" err="1"/>
              <a:t>ia</a:t>
            </a:r>
            <a:r>
              <a:rPr dirty="0"/>
              <a:t> (Schooling): Factor social determinant cu impact pe termen lung.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/>
              <a:t>4. </a:t>
            </a:r>
            <a:r>
              <a:rPr dirty="0" err="1"/>
              <a:t>Resurse</a:t>
            </a:r>
            <a:r>
              <a:rPr dirty="0"/>
              <a:t> </a:t>
            </a:r>
            <a:r>
              <a:rPr dirty="0" err="1"/>
              <a:t>Economice</a:t>
            </a:r>
            <a:r>
              <a:rPr dirty="0"/>
              <a:t>: </a:t>
            </a:r>
            <a:r>
              <a:rPr dirty="0" err="1"/>
              <a:t>Venitul</a:t>
            </a:r>
            <a:r>
              <a:rPr dirty="0"/>
              <a:t> </a:t>
            </a:r>
            <a:r>
              <a:rPr dirty="0" err="1"/>
              <a:t>compozit</a:t>
            </a:r>
            <a:r>
              <a:rPr dirty="0"/>
              <a:t> ca motor </a:t>
            </a:r>
            <a:r>
              <a:rPr dirty="0" err="1"/>
              <a:t>esen</a:t>
            </a:r>
            <a:r>
              <a:rPr lang="en-US" dirty="0" err="1"/>
              <a:t>t</a:t>
            </a:r>
            <a:r>
              <a:rPr dirty="0" err="1"/>
              <a:t>ial</a:t>
            </a:r>
            <a:r>
              <a:rPr dirty="0"/>
              <a:t> al </a:t>
            </a:r>
            <a:r>
              <a:rPr dirty="0" err="1"/>
              <a:t>accesului</a:t>
            </a:r>
            <a:r>
              <a:rPr dirty="0"/>
              <a:t> la </a:t>
            </a:r>
            <a:r>
              <a:rPr dirty="0" err="1"/>
              <a:t>s</a:t>
            </a:r>
            <a:r>
              <a:rPr lang="en-US" dirty="0" err="1"/>
              <a:t>a</a:t>
            </a:r>
            <a:r>
              <a:rPr dirty="0" err="1"/>
              <a:t>n</a:t>
            </a:r>
            <a:r>
              <a:rPr lang="en-US" dirty="0" err="1"/>
              <a:t>a</a:t>
            </a:r>
            <a:r>
              <a:rPr dirty="0" err="1"/>
              <a:t>tate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 dirty="0" err="1">
                <a:solidFill>
                  <a:srgbClr val="002060"/>
                </a:solidFill>
                <a:latin typeface="Arial"/>
              </a:rPr>
              <a:t>Lec</a:t>
            </a:r>
            <a:r>
              <a:rPr lang="en-US" sz="3200" b="1" dirty="0" err="1">
                <a:solidFill>
                  <a:srgbClr val="002060"/>
                </a:solidFill>
                <a:latin typeface="Arial"/>
              </a:rPr>
              <a:t>t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ii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: 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Gestionarea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 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Outlierilor</a:t>
            </a:r>
            <a:endParaRPr sz="3200" b="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Provocare</a:t>
            </a:r>
            <a:r>
              <a:rPr dirty="0"/>
              <a:t>: </a:t>
            </a:r>
            <a:r>
              <a:rPr dirty="0" err="1"/>
              <a:t>Modelele</a:t>
            </a:r>
            <a:r>
              <a:rPr dirty="0"/>
              <a:t> MLP </a:t>
            </a:r>
            <a:r>
              <a:rPr dirty="0" err="1"/>
              <a:t>tindeau</a:t>
            </a:r>
            <a:r>
              <a:rPr dirty="0"/>
              <a:t> </a:t>
            </a:r>
            <a:r>
              <a:rPr dirty="0" err="1"/>
              <a:t>s</a:t>
            </a:r>
            <a:r>
              <a:rPr lang="en-US" dirty="0" err="1"/>
              <a:t>a</a:t>
            </a:r>
            <a:r>
              <a:rPr dirty="0"/>
              <a:t> </a:t>
            </a:r>
            <a:r>
              <a:rPr dirty="0" err="1"/>
              <a:t>extrapoleze</a:t>
            </a:r>
            <a:r>
              <a:rPr dirty="0"/>
              <a:t> </a:t>
            </a:r>
            <a:r>
              <a:rPr dirty="0" err="1"/>
              <a:t>gre</a:t>
            </a:r>
            <a:r>
              <a:rPr lang="en-US" dirty="0" err="1"/>
              <a:t>s</a:t>
            </a:r>
            <a:r>
              <a:rPr dirty="0" err="1"/>
              <a:t>it</a:t>
            </a:r>
            <a:r>
              <a:rPr dirty="0"/>
              <a:t> pe extreme (ex: China).</a:t>
            </a:r>
            <a:endParaRPr lang="en-US" dirty="0"/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lang="en-US" dirty="0" err="1"/>
              <a:t>Lipsa</a:t>
            </a:r>
            <a:r>
              <a:rPr lang="en-US" dirty="0"/>
              <a:t> </a:t>
            </a:r>
            <a:r>
              <a:rPr lang="en-US" dirty="0" err="1"/>
              <a:t>datelor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anumite</a:t>
            </a:r>
            <a:r>
              <a:rPr lang="en-US" dirty="0"/>
              <a:t> </a:t>
            </a:r>
            <a:r>
              <a:rPr lang="en-US" dirty="0" err="1"/>
              <a:t>coloane</a:t>
            </a:r>
            <a:r>
              <a:rPr lang="en-US" dirty="0"/>
              <a:t>: e.g. </a:t>
            </a:r>
            <a:r>
              <a:rPr lang="en-US" dirty="0" err="1"/>
              <a:t>hepatita</a:t>
            </a:r>
            <a:r>
              <a:rPr lang="en-US" dirty="0"/>
              <a:t> B</a:t>
            </a:r>
            <a:endParaRPr dirty="0"/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Observa</a:t>
            </a:r>
            <a:r>
              <a:rPr lang="en-US" dirty="0" err="1"/>
              <a:t>t</a:t>
            </a:r>
            <a:r>
              <a:rPr dirty="0" err="1"/>
              <a:t>ie</a:t>
            </a:r>
            <a:r>
              <a:rPr dirty="0"/>
              <a:t>: </a:t>
            </a:r>
            <a:r>
              <a:rPr dirty="0" err="1"/>
              <a:t>XGBoost</a:t>
            </a:r>
            <a:r>
              <a:rPr dirty="0"/>
              <a:t> </a:t>
            </a:r>
            <a:r>
              <a:rPr dirty="0" err="1"/>
              <a:t>ofer</a:t>
            </a:r>
            <a:r>
              <a:rPr lang="en-US" dirty="0" err="1"/>
              <a:t>a</a:t>
            </a:r>
            <a:r>
              <a:rPr dirty="0"/>
              <a:t> o </a:t>
            </a:r>
            <a:r>
              <a:rPr dirty="0" err="1"/>
              <a:t>stabilitate</a:t>
            </a:r>
            <a:r>
              <a:rPr dirty="0"/>
              <a:t> </a:t>
            </a:r>
            <a:r>
              <a:rPr dirty="0" err="1"/>
              <a:t>superioar</a:t>
            </a:r>
            <a:r>
              <a:rPr lang="en-US" dirty="0" err="1"/>
              <a:t>a</a:t>
            </a:r>
            <a:r>
              <a:rPr dirty="0"/>
              <a:t> </a:t>
            </a:r>
            <a:r>
              <a:rPr dirty="0" err="1"/>
              <a:t>pentru</a:t>
            </a:r>
            <a:r>
              <a:rPr dirty="0"/>
              <a:t> </a:t>
            </a:r>
            <a:r>
              <a:rPr dirty="0" err="1"/>
              <a:t>valori</a:t>
            </a:r>
            <a:r>
              <a:rPr dirty="0"/>
              <a:t> </a:t>
            </a:r>
            <a:r>
              <a:rPr dirty="0" err="1"/>
              <a:t>atipice</a:t>
            </a:r>
            <a:r>
              <a:rPr dirty="0"/>
              <a:t>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Concluzie</a:t>
            </a:r>
            <a:r>
              <a:rPr dirty="0"/>
              <a:t> </a:t>
            </a:r>
            <a:r>
              <a:rPr dirty="0" err="1"/>
              <a:t>Tehnic</a:t>
            </a:r>
            <a:r>
              <a:rPr lang="en-US" dirty="0" err="1"/>
              <a:t>a</a:t>
            </a:r>
            <a:r>
              <a:rPr dirty="0"/>
              <a:t>: </a:t>
            </a:r>
            <a:r>
              <a:rPr lang="en-US" dirty="0" err="1"/>
              <a:t>utilizare</a:t>
            </a:r>
            <a:r>
              <a:rPr lang="en-US" dirty="0"/>
              <a:t> </a:t>
            </a:r>
            <a:r>
              <a:rPr lang="en-US" dirty="0" err="1"/>
              <a:t>XGBoost</a:t>
            </a:r>
            <a:r>
              <a:rPr lang="en-US" dirty="0"/>
              <a:t>  </a:t>
            </a:r>
            <a:r>
              <a:rPr lang="en-US" dirty="0" err="1"/>
              <a:t>si</a:t>
            </a:r>
            <a:r>
              <a:rPr lang="en-US" dirty="0"/>
              <a:t> random search (optional </a:t>
            </a:r>
            <a:r>
              <a:rPr lang="en-US" dirty="0" err="1"/>
              <a:t>u</a:t>
            </a:r>
            <a:r>
              <a:rPr dirty="0" err="1"/>
              <a:t>tilizarea</a:t>
            </a:r>
            <a:r>
              <a:rPr dirty="0"/>
              <a:t> </a:t>
            </a:r>
            <a:r>
              <a:rPr dirty="0" err="1"/>
              <a:t>RobustScaler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Log-Transforms</a:t>
            </a:r>
            <a:r>
              <a:rPr lang="en-US" dirty="0"/>
              <a:t>)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 dirty="0" err="1">
                <a:solidFill>
                  <a:srgbClr val="002060"/>
                </a:solidFill>
                <a:latin typeface="Arial"/>
              </a:rPr>
              <a:t>Concluzii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Arial"/>
              </a:rPr>
              <a:t>s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i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 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Direc</a:t>
            </a:r>
            <a:r>
              <a:rPr lang="en-US" sz="3200" b="1" dirty="0" err="1">
                <a:solidFill>
                  <a:srgbClr val="002060"/>
                </a:solidFill>
                <a:latin typeface="Arial"/>
              </a:rPr>
              <a:t>t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ii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 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Strategice</a:t>
            </a:r>
            <a:endParaRPr sz="3200" b="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/>
              <a:t>Model Robust: </a:t>
            </a:r>
            <a:r>
              <a:rPr dirty="0" err="1"/>
              <a:t>Preg</a:t>
            </a:r>
            <a:r>
              <a:rPr lang="en-US" dirty="0" err="1"/>
              <a:t>a</a:t>
            </a:r>
            <a:r>
              <a:rPr dirty="0" err="1"/>
              <a:t>tit</a:t>
            </a:r>
            <a:r>
              <a:rPr dirty="0"/>
              <a:t> </a:t>
            </a:r>
            <a:r>
              <a:rPr dirty="0" err="1"/>
              <a:t>pentru</a:t>
            </a:r>
            <a:r>
              <a:rPr dirty="0"/>
              <a:t> </a:t>
            </a:r>
            <a:r>
              <a:rPr dirty="0" err="1"/>
              <a:t>simul</a:t>
            </a:r>
            <a:r>
              <a:rPr lang="en-US" dirty="0" err="1"/>
              <a:t>a</a:t>
            </a:r>
            <a:r>
              <a:rPr dirty="0" err="1"/>
              <a:t>ri</a:t>
            </a:r>
            <a:r>
              <a:rPr dirty="0"/>
              <a:t> de </a:t>
            </a:r>
            <a:r>
              <a:rPr dirty="0" err="1"/>
              <a:t>politici</a:t>
            </a:r>
            <a:r>
              <a:rPr dirty="0"/>
              <a:t> </a:t>
            </a:r>
            <a:r>
              <a:rPr dirty="0" err="1"/>
              <a:t>publice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prognoz</a:t>
            </a:r>
            <a:r>
              <a:rPr lang="en-US" dirty="0" err="1"/>
              <a:t>a</a:t>
            </a:r>
            <a:r>
              <a:rPr dirty="0"/>
              <a:t>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Recomandare</a:t>
            </a:r>
            <a:r>
              <a:rPr dirty="0"/>
              <a:t>: </a:t>
            </a:r>
            <a:r>
              <a:rPr dirty="0" err="1"/>
              <a:t>Investi</a:t>
            </a:r>
            <a:r>
              <a:rPr lang="en-US" dirty="0" err="1"/>
              <a:t>t</a:t>
            </a:r>
            <a:r>
              <a:rPr dirty="0" err="1"/>
              <a:t>ia</a:t>
            </a:r>
            <a:r>
              <a:rPr dirty="0"/>
              <a:t> </a:t>
            </a:r>
            <a:r>
              <a:rPr lang="en-US" dirty="0"/>
              <a:t>i</a:t>
            </a:r>
            <a:r>
              <a:rPr dirty="0"/>
              <a:t>n </a:t>
            </a:r>
            <a:r>
              <a:rPr dirty="0" err="1"/>
              <a:t>educa</a:t>
            </a:r>
            <a:r>
              <a:rPr lang="en-US" dirty="0" err="1"/>
              <a:t>t</a:t>
            </a:r>
            <a:r>
              <a:rPr dirty="0" err="1"/>
              <a:t>ie</a:t>
            </a:r>
            <a:r>
              <a:rPr dirty="0"/>
              <a:t> are </a:t>
            </a:r>
            <a:r>
              <a:rPr dirty="0" err="1"/>
              <a:t>randament</a:t>
            </a:r>
            <a:r>
              <a:rPr dirty="0"/>
              <a:t> </a:t>
            </a:r>
            <a:r>
              <a:rPr dirty="0" err="1"/>
              <a:t>predictibil</a:t>
            </a:r>
            <a:r>
              <a:rPr dirty="0"/>
              <a:t> </a:t>
            </a:r>
            <a:r>
              <a:rPr dirty="0" err="1"/>
              <a:t>ridicat</a:t>
            </a:r>
            <a:r>
              <a:rPr dirty="0"/>
              <a:t>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lang="en-US" dirty="0"/>
              <a:t>De </a:t>
            </a:r>
            <a:r>
              <a:rPr lang="en-US" dirty="0" err="1"/>
              <a:t>urmarit</a:t>
            </a:r>
            <a:r>
              <a:rPr dirty="0"/>
              <a:t>: </a:t>
            </a:r>
            <a:r>
              <a:rPr dirty="0" err="1"/>
              <a:t>Integrarea</a:t>
            </a:r>
            <a:r>
              <a:rPr dirty="0"/>
              <a:t> </a:t>
            </a:r>
            <a:r>
              <a:rPr dirty="0" err="1"/>
              <a:t>factorilor</a:t>
            </a:r>
            <a:r>
              <a:rPr dirty="0"/>
              <a:t> de </a:t>
            </a:r>
            <a:r>
              <a:rPr dirty="0" err="1"/>
              <a:t>mediu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a </a:t>
            </a:r>
            <a:r>
              <a:rPr dirty="0" err="1"/>
              <a:t>indicatorilor</a:t>
            </a:r>
            <a:r>
              <a:rPr dirty="0"/>
              <a:t> de </a:t>
            </a:r>
            <a:r>
              <a:rPr dirty="0" err="1"/>
              <a:t>poluare</a:t>
            </a:r>
            <a:r>
              <a:rPr dirty="0"/>
              <a:t>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/>
              <a:t>Impact: Un instrument util </a:t>
            </a:r>
            <a:r>
              <a:rPr dirty="0" err="1"/>
              <a:t>pentru</a:t>
            </a:r>
            <a:r>
              <a:rPr dirty="0"/>
              <a:t> </a:t>
            </a:r>
            <a:r>
              <a:rPr dirty="0" err="1"/>
              <a:t>organiza</a:t>
            </a:r>
            <a:r>
              <a:rPr lang="en-US" dirty="0" err="1"/>
              <a:t>t</a:t>
            </a:r>
            <a:r>
              <a:rPr dirty="0" err="1"/>
              <a:t>iile</a:t>
            </a:r>
            <a:r>
              <a:rPr dirty="0"/>
              <a:t> </a:t>
            </a:r>
            <a:r>
              <a:rPr dirty="0" err="1"/>
              <a:t>interna</a:t>
            </a:r>
            <a:r>
              <a:rPr lang="en-US" dirty="0" err="1"/>
              <a:t>t</a:t>
            </a:r>
            <a:r>
              <a:rPr dirty="0" err="1"/>
              <a:t>ionale</a:t>
            </a:r>
            <a:r>
              <a:rPr dirty="0"/>
              <a:t> de </a:t>
            </a:r>
            <a:r>
              <a:rPr dirty="0" err="1"/>
              <a:t>s</a:t>
            </a:r>
            <a:r>
              <a:rPr lang="en-US" dirty="0" err="1"/>
              <a:t>a</a:t>
            </a:r>
            <a:r>
              <a:rPr dirty="0" err="1"/>
              <a:t>n</a:t>
            </a:r>
            <a:r>
              <a:rPr lang="en-US" dirty="0" err="1"/>
              <a:t>a</a:t>
            </a:r>
            <a:r>
              <a:rPr dirty="0" err="1"/>
              <a:t>tate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rgbClr val="002060"/>
                </a:solidFill>
              </a:rPr>
              <a:t>Business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2000" dirty="0"/>
          </a:p>
          <a:p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Obiectiv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Predic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ia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indicatorului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'Life Expectancy' la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nivel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global.</a:t>
            </a:r>
          </a:p>
          <a:p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Utilitate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Sprijinirea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politicilor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tate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public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prin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identificarea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factorilor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risc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Metodologie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: Analiz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predictiv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pe date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istorice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serii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anuale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2000-2015)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1" indent="0">
              <a:buNone/>
            </a:pP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-clustering</a:t>
            </a:r>
          </a:p>
          <a:p>
            <a:pPr marL="400050" lvl="1" indent="0">
              <a:buNone/>
            </a:pP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modele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Keras MLP, XBOOST cu </a:t>
            </a: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fara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random </a:t>
            </a: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ssearch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1" indent="0">
              <a:buNone/>
            </a:pP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functii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leakyrelu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Factori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urm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ri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Mortalitate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Vaccinare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Indicatori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Economici (PIB),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Educa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ie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2139</Words>
  <Application>Microsoft Office PowerPoint</Application>
  <PresentationFormat>On-screen Show (4:3)</PresentationFormat>
  <Paragraphs>573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JetBrains Mono</vt:lpstr>
      <vt:lpstr>Office Theme</vt:lpstr>
      <vt:lpstr>Dincolo de Cifre: Analiza Predictiva a Longevitatii Globale</vt:lpstr>
      <vt:lpstr>Obiectivele Proiectului</vt:lpstr>
      <vt:lpstr>Arhitectura Datelor si Pipeline</vt:lpstr>
      <vt:lpstr>Metodologie si Optimizare Model</vt:lpstr>
      <vt:lpstr>Rezultate: Precizie si Fiabilitate</vt:lpstr>
      <vt:lpstr>Insights: Factorii Determinanti</vt:lpstr>
      <vt:lpstr>Lectii: Gestionarea Outlierilor</vt:lpstr>
      <vt:lpstr>Concluzii si Directii Strategice</vt:lpstr>
      <vt:lpstr>Business Logic</vt:lpstr>
      <vt:lpstr>Curatarea si Pregatirea Datelor</vt:lpstr>
      <vt:lpstr>Curatarea si Pregatirea Datelor</vt:lpstr>
      <vt:lpstr>Modelul XGBoost si Random Search</vt:lpstr>
      <vt:lpstr>Curatarea si Pregatirea Datelor</vt:lpstr>
      <vt:lpstr>Curatarea si Pregatirea Datelor</vt:lpstr>
      <vt:lpstr>Curatarea si Pregatirea Datelor</vt:lpstr>
      <vt:lpstr>Analiza Datelor</vt:lpstr>
      <vt:lpstr>Analiza Factorilor de Influenta</vt:lpstr>
      <vt:lpstr>Analiza Datelor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B. X_train vs X_test</vt:lpstr>
      <vt:lpstr>B. XGBoost vs Keras MLP</vt:lpstr>
      <vt:lpstr>B. XGBoost vs Keras MLP</vt:lpstr>
      <vt:lpstr>XGBoost vs Keras MLP</vt:lpstr>
      <vt:lpstr>XGBoost vs Keras MLP</vt:lpstr>
      <vt:lpstr>XGBoost vs Keras MLP</vt:lpstr>
      <vt:lpstr>XGBoost vs Keras MLP</vt:lpstr>
      <vt:lpstr>B. XGBoost vs Keras MLP</vt:lpstr>
      <vt:lpstr>B. XGBoost vs Keras MLP</vt:lpstr>
      <vt:lpstr>B. Modelul XGBoost si Random Search</vt:lpstr>
      <vt:lpstr>Modelul XGBoost si Random Search</vt:lpstr>
      <vt:lpstr>Modelul XGBoost si Random Search</vt:lpstr>
      <vt:lpstr>Modelul XGBoost si Random Search</vt:lpstr>
      <vt:lpstr>Modelul XGBoost si Random Search</vt:lpstr>
      <vt:lpstr>Keras MLP ReLU si Random search</vt:lpstr>
      <vt:lpstr>Modelul XGBoost si Random Search</vt:lpstr>
      <vt:lpstr>Performanta Modelului (Test Set)</vt:lpstr>
      <vt:lpstr>Concluzii si Recomandari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dan axe</dc:creator>
  <cp:keywords/>
  <dc:description>generated using python-pptx</dc:description>
  <cp:lastModifiedBy>dan axe</cp:lastModifiedBy>
  <cp:revision>25</cp:revision>
  <dcterms:created xsi:type="dcterms:W3CDTF">2013-01-27T09:14:16Z</dcterms:created>
  <dcterms:modified xsi:type="dcterms:W3CDTF">2026-02-09T14:16:33Z</dcterms:modified>
  <cp:category/>
</cp:coreProperties>
</file>